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58" r:id="rId3"/>
  </p:sldMasterIdLst>
  <p:notesMasterIdLst>
    <p:notesMasterId r:id="rId28"/>
  </p:notesMasterIdLst>
  <p:handoutMasterIdLst>
    <p:handoutMasterId r:id="rId29"/>
  </p:handoutMasterIdLst>
  <p:sldIdLst>
    <p:sldId id="437" r:id="rId4"/>
    <p:sldId id="438" r:id="rId5"/>
    <p:sldId id="408" r:id="rId6"/>
    <p:sldId id="393" r:id="rId7"/>
    <p:sldId id="427" r:id="rId8"/>
    <p:sldId id="414" r:id="rId9"/>
    <p:sldId id="439" r:id="rId10"/>
    <p:sldId id="440" r:id="rId11"/>
    <p:sldId id="415" r:id="rId12"/>
    <p:sldId id="441" r:id="rId13"/>
    <p:sldId id="450" r:id="rId14"/>
    <p:sldId id="416" r:id="rId15"/>
    <p:sldId id="442" r:id="rId16"/>
    <p:sldId id="443" r:id="rId17"/>
    <p:sldId id="444" r:id="rId18"/>
    <p:sldId id="446" r:id="rId19"/>
    <p:sldId id="445" r:id="rId20"/>
    <p:sldId id="425" r:id="rId21"/>
    <p:sldId id="447" r:id="rId22"/>
    <p:sldId id="449" r:id="rId23"/>
    <p:sldId id="451" r:id="rId24"/>
    <p:sldId id="452" r:id="rId25"/>
    <p:sldId id="435" r:id="rId26"/>
    <p:sldId id="424" r:id="rId27"/>
  </p:sldIdLst>
  <p:sldSz cx="9144000" cy="6858000" type="screen4x3"/>
  <p:notesSz cx="6669088" cy="97536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ragmaticaCT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E7700"/>
    <a:srgbClr val="8047F3"/>
    <a:srgbClr val="FFCC66"/>
    <a:srgbClr val="FFC165"/>
    <a:srgbClr val="FF3300"/>
    <a:srgbClr val="003300"/>
    <a:srgbClr val="0066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1" autoAdjust="0"/>
    <p:restoredTop sz="96187" autoAdjust="0"/>
  </p:normalViewPr>
  <p:slideViewPr>
    <p:cSldViewPr>
      <p:cViewPr varScale="1">
        <p:scale>
          <a:sx n="105" d="100"/>
          <a:sy n="105" d="100"/>
        </p:scale>
        <p:origin x="198" y="108"/>
      </p:cViewPr>
      <p:guideLst>
        <p:guide orient="horz" pos="2160"/>
        <p:guide orient="horz" pos="754"/>
        <p:guide pos="288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958" y="-96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91C559DA-03DA-48C8-9532-434FEE094896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AF20EA28-B645-4D3C-8263-4293D5F9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66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1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48A1B187-E2E9-42AC-ADD3-122318CD4261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5212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3745"/>
            <a:ext cx="5335893" cy="43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4353"/>
            <a:ext cx="2890665" cy="4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9" tIns="45300" rIns="90599" bIns="45300" numCol="1" anchor="b" anchorCtr="0" compatLnSpc="1">
            <a:prstTxWarp prst="textNoShape">
              <a:avLst/>
            </a:prstTxWarp>
          </a:bodyPr>
          <a:lstStyle>
            <a:lvl1pPr algn="r" defTabSz="905376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fld id="{B4510427-78A4-4C1B-80F0-646E9219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4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6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50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93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79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173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83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44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0018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117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FFD11-6C95-489A-B5F6-0526D6CE3B5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5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93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FFD11-6C95-489A-B5F6-0526D6CE3B5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1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FFD11-6C95-489A-B5F6-0526D6CE3B5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05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10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26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5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2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31806" indent="-281464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25855" indent="-225171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576197" indent="-225171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26539" indent="-225171" defTabSz="905376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476881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27223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377565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27907" indent="-225171" defTabSz="9053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fld id="{02CE3DCB-1C9D-49B7-BAEE-F48907967164}" type="slidenum">
              <a:rPr lang="ru-RU" smtClean="0">
                <a:latin typeface="Arial Unicode MS" pitchFamily="34" charset="-128"/>
              </a:rPr>
              <a:pPr eaLnBrk="1" hangingPunct="1"/>
              <a:t>6</a:t>
            </a:fld>
            <a:endParaRPr lang="ru-RU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73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7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4A959-988F-4C18-9481-5A268BA12FE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0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510427-78A4-4C1B-80F0-646E92196AE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3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6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2655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5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2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30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82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76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5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37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08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95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62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85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62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94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8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0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1669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55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63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74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14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5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50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22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3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59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22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50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878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81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177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9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9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7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2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3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42C3-BF60-465B-8BC3-79024D71C938}" type="datetimeFigureOut">
              <a:rPr lang="ru-RU" smtClean="0">
                <a:solidFill>
                  <a:srgbClr val="073E87"/>
                </a:solidFill>
              </a:rPr>
              <a:pPr/>
              <a:t>21.07.2014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473-E8F9-4071-B075-B6F121E61E7C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24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8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632848" cy="374441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Т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М-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Logicon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lvl="0"/>
            <a:endParaRPr lang="en-US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System integration</a:t>
            </a:r>
          </a:p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with  Suppliers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73" y="44624"/>
            <a:ext cx="72151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6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6"/>
    </mc:Choice>
    <mc:Fallback xmlns="">
      <p:transition spd="slow" advTm="669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533" y="3068960"/>
            <a:ext cx="4309857" cy="3122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2452"/>
            <a:ext cx="9131537" cy="17145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48754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Short </a:t>
            </a:r>
            <a:r>
              <a:rPr lang="en-US" sz="2400" dirty="0" smtClean="0">
                <a:solidFill>
                  <a:schemeClr val="bg1"/>
                </a:solidFill>
              </a:rPr>
              <a:t>deliveries.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0759" y="6104443"/>
            <a:ext cx="9000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The Producer can see all short - deliveries, indicate reason of delay </a:t>
            </a:r>
          </a:p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and correct the planned delivery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date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836" y="821405"/>
            <a:ext cx="1614312" cy="126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7462" y="828170"/>
            <a:ext cx="1758330" cy="125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8381" y="860054"/>
            <a:ext cx="1740541" cy="121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трелка влево 7"/>
          <p:cNvSpPr/>
          <p:nvPr/>
        </p:nvSpPr>
        <p:spPr>
          <a:xfrm rot="19986962" flipV="1">
            <a:off x="5951482" y="2287021"/>
            <a:ext cx="3313612" cy="256388"/>
          </a:xfrm>
          <a:prstGeom prst="leftArrow">
            <a:avLst>
              <a:gd name="adj1" fmla="val 35792"/>
              <a:gd name="adj2" fmla="val 75918"/>
            </a:avLst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4.07407E-6 L -0.125 -4.07407E-6 C -0.18421 -4.07407E-6 -0.2566 0.13727 -0.2566 0.24908 L -0.2566 0.49838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00782 2.96296E-6 C 0.01129 2.96296E-6 0.0158 0.13703 0.0158 0.24861 L 0.0158 0.49768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592 0.09537 L 0.02952 0.09537 C 0.01615 0.09537 -1.94444E-6 0.06944 -1.94444E-6 0.04792 L -1.94444E-6 1.11111E-6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8708" y="3851781"/>
            <a:ext cx="8967788" cy="2520280"/>
            <a:chOff x="68708" y="3851781"/>
            <a:chExt cx="8967788" cy="2520280"/>
          </a:xfrm>
        </p:grpSpPr>
        <p:sp>
          <p:nvSpPr>
            <p:cNvPr id="12" name="Блок-схема: процесс 11"/>
            <p:cNvSpPr/>
            <p:nvPr/>
          </p:nvSpPr>
          <p:spPr>
            <a:xfrm>
              <a:off x="68708" y="3851781"/>
              <a:ext cx="8967788" cy="2520280"/>
            </a:xfrm>
            <a:prstGeom prst="flowChartProcess">
              <a:avLst/>
            </a:prstGeom>
            <a:solidFill>
              <a:schemeClr val="accent1">
                <a:lumMod val="75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196" y="3998168"/>
              <a:ext cx="8752307" cy="2239144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68708" y="945585"/>
            <a:ext cx="8967788" cy="2304256"/>
            <a:chOff x="68708" y="908720"/>
            <a:chExt cx="8967788" cy="2304256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68708" y="908720"/>
              <a:ext cx="8967788" cy="2304256"/>
            </a:xfrm>
            <a:prstGeom prst="flowChartProcess">
              <a:avLst/>
            </a:prstGeom>
            <a:solidFill>
              <a:schemeClr val="accent1">
                <a:lumMod val="75000"/>
                <a:alpha val="4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498" y="1030023"/>
              <a:ext cx="8757317" cy="2061650"/>
            </a:xfrm>
            <a:prstGeom prst="rect">
              <a:avLst/>
            </a:prstGeom>
          </p:spPr>
        </p:pic>
      </p:grpSp>
      <p:sp>
        <p:nvSpPr>
          <p:cNvPr id="13" name="Прямоугольная выноска 12"/>
          <p:cNvSpPr/>
          <p:nvPr/>
        </p:nvSpPr>
        <p:spPr>
          <a:xfrm>
            <a:off x="683568" y="3983479"/>
            <a:ext cx="3190788" cy="2637293"/>
          </a:xfrm>
          <a:prstGeom prst="wedgeRectCallout">
            <a:avLst>
              <a:gd name="adj1" fmla="val 80178"/>
              <a:gd name="adj2" fmla="val -83670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 eaLnBrk="1" hangingPunct="1">
              <a:defRPr/>
            </a:pPr>
            <a:r>
              <a:rPr lang="en-US" sz="1400" b="1" dirty="0"/>
              <a:t>Fact – ordered</a:t>
            </a:r>
          </a:p>
          <a:p>
            <a:pPr algn="ctr" eaLnBrk="1" hangingPunct="1">
              <a:defRPr/>
            </a:pPr>
            <a:r>
              <a:rPr lang="en-US" sz="1400" b="1" dirty="0"/>
              <a:t>Plan – will be ordered.</a:t>
            </a:r>
          </a:p>
          <a:p>
            <a:pPr algn="ctr" eaLnBrk="1" hangingPunct="1">
              <a:defRPr/>
            </a:pPr>
            <a:r>
              <a:rPr lang="en-US" sz="1400" b="1" dirty="0"/>
              <a:t>Fact + Plan = Total sum of demand for week. </a:t>
            </a:r>
          </a:p>
          <a:p>
            <a:pPr algn="ctr"/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Purchases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` forecast for 12 months in advance is available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0" y="187600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Modeling </a:t>
            </a:r>
            <a:r>
              <a:rPr lang="en-US" sz="2400" dirty="0">
                <a:solidFill>
                  <a:schemeClr val="bg1"/>
                </a:solidFill>
              </a:rPr>
              <a:t>of purchases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683568" y="895085"/>
            <a:ext cx="3190788" cy="2637293"/>
          </a:xfrm>
          <a:prstGeom prst="wedgeRectCallout">
            <a:avLst>
              <a:gd name="adj1" fmla="val 104790"/>
              <a:gd name="adj2" fmla="val 137908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 eaLnBrk="1" hangingPunct="1">
              <a:defRPr/>
            </a:pPr>
            <a:r>
              <a:rPr lang="en-US" sz="1400" b="1" dirty="0"/>
              <a:t>Fact</a:t>
            </a:r>
            <a:r>
              <a:rPr lang="ru-RU" sz="1400" b="1" dirty="0"/>
              <a:t> – </a:t>
            </a:r>
            <a:r>
              <a:rPr lang="en-US" sz="1400" b="1" dirty="0"/>
              <a:t>ordered</a:t>
            </a:r>
            <a:endParaRPr lang="ru-RU" sz="1400" b="1" dirty="0"/>
          </a:p>
          <a:p>
            <a:pPr algn="ctr" eaLnBrk="1" hangingPunct="1">
              <a:defRPr/>
            </a:pPr>
            <a:r>
              <a:rPr lang="en-US" sz="1400" b="1" dirty="0"/>
              <a:t>Plan</a:t>
            </a:r>
            <a:r>
              <a:rPr lang="ru-RU" sz="1400" b="1" dirty="0"/>
              <a:t> – </a:t>
            </a:r>
            <a:r>
              <a:rPr lang="en-US" sz="1400" b="1" dirty="0"/>
              <a:t>will be ordered</a:t>
            </a:r>
            <a:r>
              <a:rPr lang="ru-RU" sz="1400" b="1" dirty="0"/>
              <a:t>.</a:t>
            </a:r>
          </a:p>
          <a:p>
            <a:pPr algn="ctr" eaLnBrk="1" hangingPunct="1">
              <a:defRPr/>
            </a:pPr>
            <a:r>
              <a:rPr lang="en-US" sz="1400" b="1" dirty="0"/>
              <a:t>Fact + Plan</a:t>
            </a:r>
            <a:r>
              <a:rPr lang="ru-RU" sz="1400" b="1" dirty="0"/>
              <a:t> = </a:t>
            </a:r>
            <a:r>
              <a:rPr lang="en-US" sz="1400" b="1" dirty="0"/>
              <a:t>Total sum of demand for week</a:t>
            </a:r>
            <a:r>
              <a:rPr lang="ru-RU" sz="1400" b="1" dirty="0" smtClean="0"/>
              <a:t>.</a:t>
            </a:r>
            <a:endParaRPr lang="en-US" sz="1400" b="1" dirty="0" smtClean="0"/>
          </a:p>
          <a:p>
            <a:pPr algn="ctr" eaLnBrk="1" hangingPunct="1">
              <a:defRPr/>
            </a:pPr>
            <a:r>
              <a:rPr lang="ru-RU" sz="1400" b="1" dirty="0" smtClean="0"/>
              <a:t> </a:t>
            </a:r>
            <a:endParaRPr lang="en-US" sz="1400" b="1" dirty="0"/>
          </a:p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Purchases` forecast for 9 weeks in advance is available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98965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144000" cy="3765332"/>
          </a:xfrm>
          <a:prstGeom prst="rect">
            <a:avLst/>
          </a:prstGeom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9388" y="6269762"/>
            <a:ext cx="8785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You can see the calculation </a:t>
            </a:r>
            <a:endParaRPr lang="en-US" alt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Clr>
                <a:srgbClr val="008080"/>
              </a:buClr>
            </a:pP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and </a:t>
            </a: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graphic display of delivery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discipline per article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52" y="197148"/>
            <a:ext cx="913594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elivery </a:t>
            </a:r>
            <a:r>
              <a:rPr lang="en-US" sz="2400" dirty="0">
                <a:solidFill>
                  <a:schemeClr val="bg1"/>
                </a:solidFill>
              </a:rPr>
              <a:t>discipline </a:t>
            </a:r>
            <a:r>
              <a:rPr lang="en-US" sz="2400" dirty="0" smtClean="0">
                <a:solidFill>
                  <a:schemeClr val="bg1"/>
                </a:solidFill>
              </a:rPr>
              <a:t>JIT.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" y="928153"/>
            <a:ext cx="9135948" cy="5361042"/>
          </a:xfrm>
          <a:prstGeom prst="rect">
            <a:avLst/>
          </a:prstGeom>
        </p:spPr>
      </p:pic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1200150" y="1228284"/>
            <a:ext cx="6618288" cy="4256529"/>
            <a:chOff x="1605783" y="585803"/>
            <a:chExt cx="8882996" cy="6033016"/>
          </a:xfrm>
        </p:grpSpPr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1605783" y="764183"/>
            <a:ext cx="8882996" cy="58546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0" name="Точечный рисунок" r:id="rId4" imgW="8420040" imgH="4857840" progId="Paint.Picture">
                    <p:embed/>
                  </p:oleObj>
                </mc:Choice>
                <mc:Fallback>
                  <p:oleObj name="Точечный рисунок" r:id="rId4" imgW="8420040" imgH="485784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05783" y="764183"/>
                          <a:ext cx="8882996" cy="58546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5344" y="590941"/>
              <a:ext cx="7716353" cy="5217738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5712294" y="585803"/>
              <a:ext cx="72008" cy="5222876"/>
            </a:xfrm>
            <a:prstGeom prst="line">
              <a:avLst/>
            </a:prstGeom>
            <a:ln w="508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Прямоугольник 62"/>
          <p:cNvSpPr/>
          <p:nvPr/>
        </p:nvSpPr>
        <p:spPr>
          <a:xfrm>
            <a:off x="4067013" y="1446916"/>
            <a:ext cx="4017995" cy="25391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00" b="1" dirty="0" smtClean="0">
                <a:solidFill>
                  <a:srgbClr val="2B958B"/>
                </a:solidFill>
              </a:rPr>
              <a:t>Permissible variations </a:t>
            </a:r>
            <a:endParaRPr lang="ru-RU" sz="1200" b="1" dirty="0">
              <a:ln w="11430"/>
              <a:solidFill>
                <a:srgbClr val="2B958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677321" y="4364161"/>
            <a:ext cx="1222579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NORM</a:t>
            </a:r>
            <a:endParaRPr lang="ru-RU" sz="21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3754243" y="1223096"/>
            <a:ext cx="1054691" cy="3838277"/>
            <a:chOff x="3448408" y="862184"/>
            <a:chExt cx="1406254" cy="5334370"/>
          </a:xfrm>
        </p:grpSpPr>
        <p:cxnSp>
          <p:nvCxnSpPr>
            <p:cNvPr id="66" name="Прямая соединительная линия 65"/>
            <p:cNvCxnSpPr/>
            <p:nvPr/>
          </p:nvCxnSpPr>
          <p:spPr>
            <a:xfrm>
              <a:off x="4746272" y="862184"/>
              <a:ext cx="108390" cy="5334370"/>
            </a:xfrm>
            <a:prstGeom prst="line">
              <a:avLst/>
            </a:prstGeom>
            <a:ln w="34925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3448408" y="980728"/>
              <a:ext cx="117598" cy="5105230"/>
            </a:xfrm>
            <a:prstGeom prst="line">
              <a:avLst/>
            </a:prstGeom>
            <a:ln w="34925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/>
            <p:nvPr/>
          </p:nvCxnSpPr>
          <p:spPr>
            <a:xfrm flipH="1">
              <a:off x="3566006" y="1364343"/>
              <a:ext cx="1180266" cy="0"/>
            </a:xfrm>
            <a:prstGeom prst="straightConnector1">
              <a:avLst/>
            </a:prstGeom>
            <a:ln w="66675">
              <a:solidFill>
                <a:srgbClr val="2B958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5015802" y="2037241"/>
            <a:ext cx="2213565" cy="2893431"/>
            <a:chOff x="5163735" y="1947710"/>
            <a:chExt cx="2951420" cy="402124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163735" y="5487739"/>
              <a:ext cx="2239875" cy="48121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unacceptably</a:t>
              </a:r>
              <a:endPara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aphicFrame>
          <p:nvGraphicFramePr>
            <p:cNvPr id="74" name="Объект 73"/>
            <p:cNvGraphicFramePr>
              <a:graphicFrameLocks noChangeAspect="1"/>
            </p:cNvGraphicFramePr>
            <p:nvPr>
              <p:extLst/>
            </p:nvPr>
          </p:nvGraphicFramePr>
          <p:xfrm>
            <a:off x="6155264" y="1947710"/>
            <a:ext cx="1959891" cy="1784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" name="Точечный рисунок" r:id="rId7" imgW="1171440" imgH="1066680" progId="Paint.Picture">
                    <p:embed/>
                  </p:oleObj>
                </mc:Choice>
                <mc:Fallback>
                  <p:oleObj name="Точечный рисунок" r:id="rId7" imgW="1171440" imgH="106668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55264" y="1947710"/>
                          <a:ext cx="1959891" cy="178461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5" name="Группа 74"/>
          <p:cNvGrpSpPr/>
          <p:nvPr/>
        </p:nvGrpSpPr>
        <p:grpSpPr>
          <a:xfrm>
            <a:off x="1918082" y="2503458"/>
            <a:ext cx="1756457" cy="2435283"/>
            <a:chOff x="1033891" y="2558574"/>
            <a:chExt cx="2341942" cy="3384513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1135958" y="5461876"/>
              <a:ext cx="2239875" cy="48121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uneconomical</a:t>
              </a:r>
              <a:endParaRPr lang="ru-RU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3891" y="2558574"/>
              <a:ext cx="1990476" cy="1361905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4243205" y="1124744"/>
            <a:ext cx="3797407" cy="253916"/>
            <a:chOff x="4075549" y="774590"/>
            <a:chExt cx="5063209" cy="33855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652806" y="774590"/>
              <a:ext cx="4485952" cy="338555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1200" b="1" dirty="0" smtClean="0"/>
                <a:t>Agreed delivery term</a:t>
              </a:r>
              <a:endParaRPr lang="ru-RU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 flipH="1">
              <a:off x="4075549" y="980728"/>
              <a:ext cx="1137243" cy="0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Прямоугольник 25"/>
          <p:cNvSpPr/>
          <p:nvPr/>
        </p:nvSpPr>
        <p:spPr>
          <a:xfrm>
            <a:off x="0" y="303802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Delivery discipline JIT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Calculation principles.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0093" y="5617760"/>
            <a:ext cx="4010025" cy="1082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69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00" y="4526089"/>
            <a:ext cx="2741584" cy="165494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-12388" y="404723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Reason of the claim</a:t>
            </a:r>
            <a:r>
              <a:rPr lang="ru-RU" sz="2400" dirty="0" smtClean="0">
                <a:solidFill>
                  <a:schemeClr val="bg1"/>
                </a:solidFill>
              </a:rPr>
              <a:t> «</a:t>
            </a:r>
            <a:r>
              <a:rPr lang="en-US" sz="2400" dirty="0" smtClean="0">
                <a:solidFill>
                  <a:schemeClr val="bg1"/>
                </a:solidFill>
              </a:rPr>
              <a:t>Production defect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8775" y="6316960"/>
            <a:ext cx="8785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Possibility to examine all claims of the Supplier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9" y="971811"/>
            <a:ext cx="8825284" cy="5180846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539552" y="1245661"/>
            <a:ext cx="2926207" cy="3191451"/>
            <a:chOff x="539552" y="1245661"/>
            <a:chExt cx="2926207" cy="3191451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1403648" y="2942407"/>
              <a:ext cx="2062111" cy="1494705"/>
            </a:xfrm>
            <a:prstGeom prst="straightConnector1">
              <a:avLst/>
            </a:prstGeom>
            <a:ln w="698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Рисунок 2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245661"/>
              <a:ext cx="2298175" cy="17042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Рисунок 23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470" y="3155880"/>
              <a:ext cx="1162354" cy="8980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Группа 32"/>
          <p:cNvGrpSpPr/>
          <p:nvPr/>
        </p:nvGrpSpPr>
        <p:grpSpPr>
          <a:xfrm>
            <a:off x="3350348" y="1213288"/>
            <a:ext cx="2312453" cy="3335467"/>
            <a:chOff x="3292893" y="1245661"/>
            <a:chExt cx="2312453" cy="3335467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4517995" y="2854055"/>
              <a:ext cx="54005" cy="1727073"/>
            </a:xfrm>
            <a:prstGeom prst="straightConnector1">
              <a:avLst/>
            </a:prstGeom>
            <a:ln w="698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893" y="1245661"/>
              <a:ext cx="2312453" cy="16967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Рисунок 26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955" y="3099906"/>
              <a:ext cx="1258083" cy="8882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" name="Группа 33"/>
          <p:cNvGrpSpPr/>
          <p:nvPr/>
        </p:nvGrpSpPr>
        <p:grpSpPr>
          <a:xfrm>
            <a:off x="5691779" y="1259173"/>
            <a:ext cx="3080362" cy="3222428"/>
            <a:chOff x="5605346" y="1245661"/>
            <a:chExt cx="3080362" cy="3222428"/>
          </a:xfrm>
        </p:grpSpPr>
        <p:cxnSp>
          <p:nvCxnSpPr>
            <p:cNvPr id="26" name="Прямая со стрелкой 25"/>
            <p:cNvCxnSpPr/>
            <p:nvPr/>
          </p:nvCxnSpPr>
          <p:spPr>
            <a:xfrm flipH="1">
              <a:off x="5605346" y="3000407"/>
              <a:ext cx="2062998" cy="1467682"/>
            </a:xfrm>
            <a:prstGeom prst="straightConnector1">
              <a:avLst/>
            </a:prstGeom>
            <a:ln w="6985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Рисунок 28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1582" y="3156553"/>
              <a:ext cx="1258083" cy="888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Рисунок 29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947" y="1245661"/>
              <a:ext cx="2322761" cy="1729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1478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597" y="1980831"/>
            <a:ext cx="4924425" cy="375242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19066" y="3731813"/>
            <a:ext cx="2646294" cy="54006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871105" y="3333108"/>
            <a:ext cx="1365563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05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</a:t>
            </a:r>
            <a:r>
              <a:rPr lang="en-US" sz="4050" dirty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&gt;</a:t>
            </a:r>
            <a:endParaRPr lang="ru-RU" sz="405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5410796" y="2253767"/>
            <a:ext cx="11586" cy="2851179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618763" y="2263188"/>
            <a:ext cx="803620" cy="0"/>
          </a:xfrm>
          <a:prstGeom prst="line">
            <a:avLst/>
          </a:prstGeom>
          <a:ln w="31750"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12388" y="404723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Estimation due 6 sigma system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chemeClr val="bg1"/>
                </a:solidFill>
              </a:rPr>
              <a:t>Calculation principle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57086" y="6006873"/>
            <a:ext cx="3995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Define dependence of sigma level due to number of mistakes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08" y="2201184"/>
            <a:ext cx="2321784" cy="145732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1" y="4012826"/>
            <a:ext cx="1990725" cy="128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7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6618"/>
          <a:stretch/>
        </p:blipFill>
        <p:spPr>
          <a:xfrm flipH="1">
            <a:off x="191457" y="2127545"/>
            <a:ext cx="7801294" cy="240272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-25113" y="702491"/>
            <a:ext cx="2356572" cy="2041864"/>
            <a:chOff x="-199772" y="476672"/>
            <a:chExt cx="2512997" cy="223590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59399" y="476672"/>
              <a:ext cx="2208345" cy="1844307"/>
              <a:chOff x="3275856" y="1095535"/>
              <a:chExt cx="2162636" cy="1852254"/>
            </a:xfrm>
          </p:grpSpPr>
          <p:sp>
            <p:nvSpPr>
              <p:cNvPr id="19" name="Шестиугольник 18"/>
              <p:cNvSpPr/>
              <p:nvPr/>
            </p:nvSpPr>
            <p:spPr>
              <a:xfrm>
                <a:off x="3275856" y="1095535"/>
                <a:ext cx="2162636" cy="1852254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  <a:ln w="149225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100" dirty="0" smtClean="0"/>
              </a:p>
              <a:p>
                <a:pPr algn="ctr"/>
                <a:endParaRPr lang="ru-RU" sz="1100" b="1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pPr algn="ctr"/>
                <a:r>
                  <a:rPr lang="en-US" sz="20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World </a:t>
                </a:r>
                <a:r>
                  <a:rPr lang="en-US" sz="2000" b="1" dirty="0">
                    <a:solidFill>
                      <a:schemeClr val="bg2">
                        <a:lumMod val="25000"/>
                      </a:schemeClr>
                    </a:solidFill>
                  </a:rPr>
                  <a:t>class </a:t>
                </a:r>
                <a:r>
                  <a:rPr lang="en-US" sz="20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quality</a:t>
                </a:r>
                <a:endParaRPr lang="ru-RU" sz="2000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8332" y="1239550"/>
                <a:ext cx="676654" cy="483324"/>
              </a:xfrm>
              <a:prstGeom prst="rect">
                <a:avLst/>
              </a:prstGeom>
            </p:spPr>
          </p:pic>
        </p:grpSp>
        <p:sp>
          <p:nvSpPr>
            <p:cNvPr id="32" name="Прямоугольник 31"/>
            <p:cNvSpPr/>
            <p:nvPr/>
          </p:nvSpPr>
          <p:spPr>
            <a:xfrm>
              <a:off x="-199772" y="2255375"/>
              <a:ext cx="2512997" cy="45720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0,</a:t>
              </a:r>
              <a:r>
                <a:rPr lang="ru-RU" sz="18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0003</a:t>
              </a:r>
              <a:r>
                <a:rPr lang="en-US" sz="18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</a:p>
            <a:p>
              <a:pPr algn="ctr"/>
              <a:r>
                <a:rPr lang="en-US" sz="1800" b="1" dirty="0" smtClean="0">
                  <a:solidFill>
                    <a:schemeClr val="bg1">
                      <a:lumMod val="95000"/>
                    </a:schemeClr>
                  </a:solidFill>
                </a:rPr>
                <a:t>defective </a:t>
              </a:r>
              <a:r>
                <a:rPr lang="en-US" sz="1800" b="1" dirty="0">
                  <a:solidFill>
                    <a:schemeClr val="bg1">
                      <a:lumMod val="95000"/>
                    </a:schemeClr>
                  </a:solidFill>
                </a:rPr>
                <a:t>goods</a:t>
              </a:r>
              <a:endParaRPr lang="ru-RU" sz="1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64088" y="4595837"/>
            <a:ext cx="3592495" cy="1578101"/>
            <a:chOff x="4380876" y="4996612"/>
            <a:chExt cx="4359683" cy="1852254"/>
          </a:xfrm>
        </p:grpSpPr>
        <p:sp>
          <p:nvSpPr>
            <p:cNvPr id="27" name="Шестиугольник 26"/>
            <p:cNvSpPr/>
            <p:nvPr/>
          </p:nvSpPr>
          <p:spPr>
            <a:xfrm>
              <a:off x="6577923" y="4996612"/>
              <a:ext cx="2162636" cy="1852254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rgbClr val="8E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16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Unsatisfactory quality 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rgbClr val="FFCCCC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224333" y="5256775"/>
              <a:ext cx="869815" cy="355131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4380876" y="5605613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&gt;</a:t>
              </a:r>
              <a:r>
                <a:rPr lang="en-US" sz="2000" b="0" i="0" cap="none" spc="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0,</a:t>
              </a:r>
              <a:r>
                <a:rPr lang="ru-RU" sz="2000" b="0" i="0" cap="none" spc="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6</a:t>
              </a:r>
              <a:r>
                <a:rPr lang="en-US" sz="2000" b="0" i="0" cap="none" spc="0" dirty="0" smtClean="0">
                  <a:ln w="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  <a:r>
                <a:rPr lang="en-US" sz="2000" b="1" dirty="0">
                  <a:solidFill>
                    <a:srgbClr val="C00000"/>
                  </a:solidFill>
                </a:rPr>
                <a:t>defective goods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393" y="4772261"/>
            <a:ext cx="1719611" cy="205221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7244" y="973719"/>
            <a:ext cx="2959787" cy="2295852"/>
            <a:chOff x="1336726" y="1030814"/>
            <a:chExt cx="3150330" cy="2312758"/>
          </a:xfrm>
        </p:grpSpPr>
        <p:sp>
          <p:nvSpPr>
            <p:cNvPr id="22" name="Шестиугольник 21"/>
            <p:cNvSpPr/>
            <p:nvPr/>
          </p:nvSpPr>
          <p:spPr>
            <a:xfrm>
              <a:off x="2324420" y="1030814"/>
              <a:ext cx="2162636" cy="1852254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  </a:t>
              </a:r>
              <a:r>
                <a:rPr lang="en-US" sz="2000" b="1" dirty="0" smtClean="0">
                  <a:solidFill>
                    <a:schemeClr val="bg2">
                      <a:lumMod val="25000"/>
                    </a:schemeClr>
                  </a:solidFill>
                </a:rPr>
                <a:t>Top </a:t>
              </a:r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quality</a:t>
              </a:r>
              <a:endParaRPr lang="ru-RU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36726" y="2886373"/>
              <a:ext cx="2967109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≤ 0,</a:t>
              </a:r>
              <a:r>
                <a:rPr lang="ru-RU" sz="18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02</a:t>
              </a:r>
              <a:r>
                <a:rPr lang="en-US" sz="18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</a:p>
            <a:p>
              <a:pPr algn="ctr"/>
              <a:r>
                <a:rPr lang="en-US" sz="1800" b="1" dirty="0" smtClean="0">
                  <a:solidFill>
                    <a:schemeClr val="bg1">
                      <a:lumMod val="95000"/>
                    </a:schemeClr>
                  </a:solidFill>
                </a:rPr>
                <a:t>defective </a:t>
              </a:r>
              <a:r>
                <a:rPr lang="en-US" sz="1800" b="1" dirty="0">
                  <a:solidFill>
                    <a:schemeClr val="bg1">
                      <a:lumMod val="95000"/>
                    </a:schemeClr>
                  </a:solidFill>
                </a:rPr>
                <a:t>goods</a:t>
              </a:r>
              <a:endParaRPr lang="ru-RU" sz="1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9640" y="1425186"/>
              <a:ext cx="1436979" cy="359494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635896" y="1300028"/>
            <a:ext cx="2976507" cy="2484045"/>
            <a:chOff x="3715791" y="1321113"/>
            <a:chExt cx="2976507" cy="2484045"/>
          </a:xfrm>
        </p:grpSpPr>
        <p:sp>
          <p:nvSpPr>
            <p:cNvPr id="24" name="Шестиугольник 23"/>
            <p:cNvSpPr/>
            <p:nvPr/>
          </p:nvSpPr>
          <p:spPr>
            <a:xfrm>
              <a:off x="4586761" y="1321113"/>
              <a:ext cx="2105537" cy="1828080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Good quality</a:t>
              </a:r>
              <a:endParaRPr lang="ru-RU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715791" y="3347959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≤ 0,</a:t>
              </a:r>
              <a:r>
                <a:rPr lang="ru-RU" sz="18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14</a:t>
              </a:r>
              <a:r>
                <a:rPr lang="en-US" sz="18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</a:p>
            <a:p>
              <a:pPr algn="ctr"/>
              <a:r>
                <a:rPr lang="en-US" sz="1800" b="1" dirty="0" smtClean="0">
                  <a:solidFill>
                    <a:schemeClr val="bg1">
                      <a:lumMod val="95000"/>
                    </a:schemeClr>
                  </a:solidFill>
                </a:rPr>
                <a:t>defective </a:t>
              </a:r>
              <a:r>
                <a:rPr lang="en-US" sz="1800" b="1" dirty="0">
                  <a:solidFill>
                    <a:schemeClr val="bg1">
                      <a:lumMod val="95000"/>
                    </a:schemeClr>
                  </a:solidFill>
                </a:rPr>
                <a:t>goods</a:t>
              </a:r>
              <a:endParaRPr lang="ru-RU" sz="1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0013" y="1837433"/>
              <a:ext cx="1573939" cy="361586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720665" y="2004724"/>
            <a:ext cx="3005122" cy="2282605"/>
            <a:chOff x="5975283" y="2017953"/>
            <a:chExt cx="3005122" cy="2282605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6840612" y="2017953"/>
              <a:ext cx="2139793" cy="1840987"/>
            </a:xfrm>
            <a:prstGeom prst="hexagon">
              <a:avLst/>
            </a:prstGeom>
            <a:solidFill>
              <a:schemeClr val="bg1">
                <a:lumMod val="85000"/>
              </a:schemeClr>
            </a:solidFill>
            <a:ln w="149225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600" dirty="0" smtClean="0"/>
            </a:p>
            <a:p>
              <a:pPr algn="ctr"/>
              <a:endParaRPr lang="ru-RU" sz="2000" b="1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2">
                      <a:lumMod val="25000"/>
                    </a:schemeClr>
                  </a:solidFill>
                </a:rPr>
                <a:t>Satisfactory quality  </a:t>
              </a:r>
              <a:endParaRPr lang="ru-RU" sz="2000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975283" y="3843359"/>
              <a:ext cx="2019301" cy="4571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≤ 0,</a:t>
              </a:r>
              <a:r>
                <a:rPr lang="ru-RU" sz="18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6</a:t>
              </a:r>
              <a:r>
                <a:rPr lang="en-US" sz="1800" b="0" i="0" cap="none" spc="0" dirty="0" smtClean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Narrow" panose="020B0606020202030204" pitchFamily="34" charset="0"/>
                </a:rPr>
                <a:t>% </a:t>
              </a:r>
            </a:p>
            <a:p>
              <a:pPr algn="ctr"/>
              <a:r>
                <a:rPr lang="en-US" sz="1800" b="1" dirty="0" smtClean="0">
                  <a:solidFill>
                    <a:schemeClr val="bg1">
                      <a:lumMod val="95000"/>
                    </a:schemeClr>
                  </a:solidFill>
                </a:rPr>
                <a:t>defective </a:t>
              </a:r>
              <a:r>
                <a:rPr lang="en-US" sz="1800" b="1" dirty="0">
                  <a:solidFill>
                    <a:schemeClr val="bg1">
                      <a:lumMod val="95000"/>
                    </a:schemeClr>
                  </a:solidFill>
                </a:rPr>
                <a:t>goods</a:t>
              </a:r>
              <a:endParaRPr lang="ru-RU" sz="18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98335" y="2437105"/>
              <a:ext cx="1436278" cy="341513"/>
            </a:xfrm>
            <a:prstGeom prst="rect">
              <a:avLst/>
            </a:prstGeom>
          </p:spPr>
        </p:pic>
      </p:grp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341221" y="6358959"/>
            <a:ext cx="74346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Quality requirements for TBM`s trade marks not less than 4,5 sigma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; 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pPr algn="ctr" eaLnBrk="1" hangingPunct="1">
              <a:buClr>
                <a:srgbClr val="008080"/>
              </a:buClr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other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products not less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than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4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sigma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.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12388" y="36767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Estimation due 6 sigma system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Quality groups.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8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43" y="332656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-</a:t>
            </a:r>
            <a:r>
              <a:rPr lang="en-US" sz="2400" dirty="0" smtClean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en-US" sz="2400" dirty="0" smtClean="0">
                <a:solidFill>
                  <a:schemeClr val="bg1"/>
                </a:solidFill>
              </a:rPr>
              <a:t> Estimation due 6 sigma system.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5343" y="6165304"/>
            <a:ext cx="87852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Представлена оценка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качества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системе «6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сигм» по каждому Производителю и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according to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all TBM`s Suppliers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45" y="1049918"/>
            <a:ext cx="8928992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2383" y="5373216"/>
            <a:ext cx="87852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With the help of this form you can see the report form with the main indicators of activity and estimate the quality of the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work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Main indicators </a:t>
            </a:r>
            <a:r>
              <a:rPr lang="en-US" sz="2400" dirty="0" smtClean="0">
                <a:solidFill>
                  <a:schemeClr val="bg1"/>
                </a:solidFill>
              </a:rPr>
              <a:t>of activity.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" y="1412776"/>
            <a:ext cx="907300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78319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9" descr="clipart_of_27045_smjpg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418567" cy="449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41184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TRUST between </a:t>
            </a:r>
            <a:r>
              <a:rPr lang="en-US" sz="2400" dirty="0" smtClean="0">
                <a:solidFill>
                  <a:schemeClr val="bg1"/>
                </a:solidFill>
              </a:rPr>
              <a:t>partners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04795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17032"/>
            <a:ext cx="3707904" cy="2664296"/>
          </a:xfrm>
          <a:prstGeom prst="rect">
            <a:avLst/>
          </a:prstGeom>
        </p:spPr>
      </p:pic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980728"/>
            <a:ext cx="9144000" cy="11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altLang="ru-RU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Goal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: </a:t>
            </a:r>
          </a:p>
          <a:p>
            <a:pPr eaLnBrk="0" hangingPunct="0"/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Improvement of communication with suppliers for organization of lean supply system for TBM Customers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eaLnBrk="0" hangingPunct="0"/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899592" y="2132782"/>
            <a:ext cx="7973912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Tasks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: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To raise the transparency and reliability of the stock turnover`s system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To shorten delivery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terms</a:t>
            </a:r>
          </a:p>
          <a:p>
            <a:pPr algn="r" eaLnBrk="1" hangingPunct="1">
              <a:buClr>
                <a:srgbClr val="008080"/>
              </a:buClr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To raise the service level for customers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  <a:defRPr/>
            </a:pP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85750" indent="-285750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To assist leveling processes of production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85750" indent="-285750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 marL="285750" indent="-285750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To reduce 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costs</a:t>
            </a:r>
          </a:p>
          <a:p>
            <a:pPr algn="r" eaLnBrk="1" hangingPunct="1">
              <a:buClr>
                <a:srgbClr val="008080"/>
              </a:buClr>
              <a:defRPr/>
            </a:pP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  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marL="285750" indent="-285750" algn="r" eaLnBrk="1" hangingPunct="1">
              <a:buClr>
                <a:srgbClr val="008080"/>
              </a:buClr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Strengthening of cooperation between </a:t>
            </a:r>
          </a:p>
          <a:p>
            <a:pPr algn="r" eaLnBrk="1" hangingPunct="1">
              <a:buClr>
                <a:srgbClr val="008080"/>
              </a:buClr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TBM Company, Supplier </a:t>
            </a:r>
          </a:p>
          <a:p>
            <a:pPr algn="r" eaLnBrk="1" hangingPunct="1">
              <a:buClr>
                <a:srgbClr val="008080"/>
              </a:buClr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and Client.</a:t>
            </a:r>
            <a:endParaRPr lang="ru-RU" dirty="0">
              <a:solidFill>
                <a:schemeClr val="tx2"/>
              </a:solidFill>
              <a:latin typeface="Arial" charset="0"/>
            </a:endParaRPr>
          </a:p>
          <a:p>
            <a:pPr algn="r" eaLnBrk="1" hangingPunct="1">
              <a:buClr>
                <a:srgbClr val="008080"/>
              </a:buClr>
            </a:pPr>
            <a:endParaRPr lang="ru-RU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971600" y="211192"/>
            <a:ext cx="6769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Т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B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М-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Logicon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9139493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857250" y="1940631"/>
            <a:ext cx="2875360" cy="28753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gray">
          <a:xfrm>
            <a:off x="1094780" y="2130040"/>
            <a:ext cx="2400300" cy="2400300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gray">
          <a:xfrm>
            <a:off x="2294930" y="1804663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Leveling processes of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production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2627784" y="2233658"/>
            <a:ext cx="5546562" cy="3738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Increase the speed and reliability of the information exchange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process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3060410" y="2717168"/>
            <a:ext cx="5544038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Reduction of working hours for maintenance of process of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supply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3060410" y="3190788"/>
            <a:ext cx="5832070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Producers receive on-line information on the state of the TBM`s logistics system</a:t>
            </a: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gray">
          <a:xfrm>
            <a:off x="2947478" y="3655028"/>
            <a:ext cx="5656969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Increasing of customer`s service level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altLang="ru-RU" sz="2400" dirty="0">
                <a:solidFill>
                  <a:schemeClr val="bg1"/>
                </a:solidFill>
              </a:rPr>
              <a:t>Advantages for P</a:t>
            </a:r>
            <a:r>
              <a:rPr lang="en-US" altLang="ru-RU" sz="2400" dirty="0" smtClean="0">
                <a:solidFill>
                  <a:schemeClr val="bg1"/>
                </a:solidFill>
              </a:rPr>
              <a:t>roducers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gray">
          <a:xfrm>
            <a:off x="2771800" y="4155293"/>
            <a:ext cx="5472608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Improving of cooperation between our Companies</a:t>
            </a: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>
            <a:off x="2195736" y="4638129"/>
            <a:ext cx="5616624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Obtaining of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«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dividends of high trust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» 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 eaLnBrk="0" hangingPunct="0">
              <a:buClr>
                <a:srgbClr val="008080"/>
              </a:buClr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"The Speed of Trust" by Stephen M.R. Covey, Rebecca R. Merrill.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pic>
        <p:nvPicPr>
          <p:cNvPr id="16" name="Picture 8" descr="photos0-800x6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26" y="5047073"/>
            <a:ext cx="2246011" cy="17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857250" y="1940631"/>
            <a:ext cx="2875360" cy="28753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gray">
          <a:xfrm>
            <a:off x="1094780" y="2130040"/>
            <a:ext cx="2400300" cy="2400300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gray">
          <a:xfrm>
            <a:off x="2294930" y="2032081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8080"/>
              </a:buClr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Client`s demand is forwarding </a:t>
            </a:r>
            <a:endParaRPr lang="ru-RU" altLang="ru-RU" sz="1200" b="1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algn="ctr">
              <a:buClr>
                <a:srgbClr val="008080"/>
              </a:buClr>
            </a:pPr>
            <a:r>
              <a:rPr lang="en-US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to 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the Producer`s information system </a:t>
            </a:r>
            <a:r>
              <a:rPr lang="en-US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instantly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2915816" y="2610387"/>
            <a:ext cx="5402546" cy="3738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Increasing of  service level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3006968" y="3223304"/>
            <a:ext cx="5400278" cy="35861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8080"/>
              </a:buClr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Client can see actual delivery terms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2880618" y="3832213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Improving of cooperation between Client, TBM and Producer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altLang="ru-RU" sz="2400" dirty="0">
                <a:solidFill>
                  <a:schemeClr val="bg1"/>
                </a:solidFill>
              </a:rPr>
              <a:t>Advantages for </a:t>
            </a:r>
            <a:r>
              <a:rPr lang="en-US" altLang="ru-RU" sz="2400" dirty="0" smtClean="0">
                <a:solidFill>
                  <a:schemeClr val="bg1"/>
                </a:solidFill>
              </a:rPr>
              <a:t>Clients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>
            <a:off x="2411760" y="4429890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8080"/>
              </a:buClr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Obtaining of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dividends of high trust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»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17" name="Picture 8" descr="821356_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" y="4937634"/>
            <a:ext cx="2118110" cy="19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0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2"/>
          <p:cNvSpPr>
            <a:spLocks noChangeArrowheads="1"/>
          </p:cNvSpPr>
          <p:nvPr/>
        </p:nvSpPr>
        <p:spPr bwMode="gray">
          <a:xfrm>
            <a:off x="857250" y="1940631"/>
            <a:ext cx="2875360" cy="287536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B166E"/>
              </a:solidFill>
              <a:latin typeface="Arial" charset="0"/>
            </a:endParaRPr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gray">
          <a:xfrm>
            <a:off x="1094780" y="2130040"/>
            <a:ext cx="2400300" cy="2400300"/>
          </a:xfrm>
          <a:prstGeom prst="ellipse">
            <a:avLst/>
          </a:prstGeom>
          <a:gradFill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gray">
          <a:xfrm>
            <a:off x="2236687" y="1932176"/>
            <a:ext cx="5402546" cy="3738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0" lvl="1" algn="ctr" eaLnBrk="0" hangingPunct="0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The speed and reliability of the information exchange process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increases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gray">
          <a:xfrm>
            <a:off x="2964173" y="3541633"/>
            <a:ext cx="5400278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Reduction of working hours for maintenance of process of supply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2964173" y="3015451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Reduction of delivery terms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AutoShape 28"/>
          <p:cNvSpPr>
            <a:spLocks noChangeArrowheads="1"/>
          </p:cNvSpPr>
          <p:nvPr/>
        </p:nvSpPr>
        <p:spPr bwMode="gray">
          <a:xfrm>
            <a:off x="2771800" y="2450995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7800" lvl="1"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Improvement of delivery discipline and service level  for Clients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24888" y="32725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altLang="ru-RU" sz="2400" dirty="0">
                <a:solidFill>
                  <a:schemeClr val="bg1"/>
                </a:solidFill>
              </a:rPr>
              <a:t>Advantages for TBM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gray">
          <a:xfrm>
            <a:off x="2750967" y="4058366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FCFFFA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Improving of cooperation between Client, TBM and Producer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gray">
          <a:xfrm>
            <a:off x="2217785" y="4557985"/>
            <a:ext cx="5402546" cy="37504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CFFFF"/>
              </a:gs>
              <a:gs pos="100000">
                <a:srgbClr val="FCFFFF"/>
              </a:gs>
            </a:gsLst>
            <a:lin ang="0" scaled="1"/>
          </a:gradFill>
          <a:ln w="381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7800" lvl="1" algn="ctr" eaLnBrk="1" hangingPunct="1">
              <a:buClr>
                <a:srgbClr val="008080"/>
              </a:buCl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Obtaining of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«dividends of high trust»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7" name="Picture 5" descr="C:\Documents and Settings\karnauhova\Local Settings\Temporary Internet Files\Content.IE5\W2V8JDET\MC90043935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6441"/>
            <a:ext cx="1761559" cy="176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6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39184" y="1052736"/>
            <a:ext cx="72012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ctr"/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Information or 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Т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B</a:t>
            </a: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М </a:t>
            </a:r>
            <a:r>
              <a:rPr lang="en-US" alt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LOGICON`s resources pointed out by Suppliers as the most important</a:t>
            </a:r>
            <a:r>
              <a:rPr lang="ru-RU" alt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:</a:t>
            </a:r>
            <a:endParaRPr lang="ru-RU" alt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5365" name="Picture 5" descr="survey_resu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0800"/>
            <a:ext cx="39608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5" y="407028"/>
            <a:ext cx="9156388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Estimation by the P</a:t>
            </a:r>
            <a:r>
              <a:rPr lang="en-US" sz="2400" dirty="0" smtClean="0">
                <a:solidFill>
                  <a:schemeClr val="bg1"/>
                </a:solidFill>
              </a:rPr>
              <a:t>roducers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9959" y="1791626"/>
            <a:ext cx="75178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300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300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300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300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Arial Unicode MS" panose="020B0604020202020204" pitchFamily="34" charset="-128"/>
              </a:defRPr>
            </a:lvl9pPr>
          </a:lstStyle>
          <a:p>
            <a:pPr marL="285750" indent="-285750" algn="just" eaLnBrk="1" fontAlgn="ctr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Automatically </a:t>
            </a:r>
            <a:r>
              <a:rPr lang="en-US" alt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uploading of the orders to the Producer`s system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Information about stock remains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Information about sales` forecast and modeling of purchases  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marL="285750" indent="-285750" algn="just" eaLnBrk="1" fontAlgn="ctr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alt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Information about open orders 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algn="just" eaLnBrk="1" fontAlgn="ctr" hangingPunct="1">
              <a:spcBef>
                <a:spcPct val="0"/>
              </a:spcBef>
              <a:buClr>
                <a:srgbClr val="008080"/>
              </a:buClr>
              <a:buFont typeface="Wingdings" panose="05000000000000000000" pitchFamily="2" charset="2"/>
              <a:buNone/>
            </a:pPr>
            <a:endParaRPr lang="ru-RU" altLang="ru-RU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42330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40072" y="2420888"/>
            <a:ext cx="8280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Thank you for Your attention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721519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3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6994574" y="6453336"/>
            <a:ext cx="1905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2"/>
                </a:solidFill>
                <a:latin typeface="Arial" charset="0"/>
              </a:rPr>
              <a:t>www.tbm.ru</a:t>
            </a:r>
          </a:p>
        </p:txBody>
      </p:sp>
      <p:sp>
        <p:nvSpPr>
          <p:cNvPr id="38" name="AutoShape 46"/>
          <p:cNvSpPr>
            <a:spLocks noChangeArrowheads="1"/>
          </p:cNvSpPr>
          <p:nvPr/>
        </p:nvSpPr>
        <p:spPr bwMode="ltGray">
          <a:xfrm rot="5400000">
            <a:off x="-2422526" y="1439863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algn="ctr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" name="AutoShape 47"/>
          <p:cNvSpPr>
            <a:spLocks noChangeArrowheads="1"/>
          </p:cNvSpPr>
          <p:nvPr/>
        </p:nvSpPr>
        <p:spPr bwMode="ltGray">
          <a:xfrm rot="5400000" flipH="1">
            <a:off x="-2016918" y="1839118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AutoShape 49"/>
          <p:cNvSpPr>
            <a:spLocks noChangeArrowheads="1"/>
          </p:cNvSpPr>
          <p:nvPr/>
        </p:nvSpPr>
        <p:spPr bwMode="gray">
          <a:xfrm>
            <a:off x="2495405" y="3681096"/>
            <a:ext cx="6585486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Information about demand in goods is passed </a:t>
            </a:r>
          </a:p>
          <a:p>
            <a:pPr algn="ctr" eaLnBrk="1" hangingPunct="1"/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to the producer`s system automatically</a:t>
            </a:r>
          </a:p>
        </p:txBody>
      </p:sp>
      <p:sp>
        <p:nvSpPr>
          <p:cNvPr id="4104" name="AutoShape 50"/>
          <p:cNvSpPr>
            <a:spLocks noChangeArrowheads="1"/>
          </p:cNvSpPr>
          <p:nvPr/>
        </p:nvSpPr>
        <p:spPr bwMode="gray">
          <a:xfrm>
            <a:off x="1994544" y="2024912"/>
            <a:ext cx="6465888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The demand of goods is formed on the basis of system of </a:t>
            </a:r>
            <a:r>
              <a:rPr lang="ru-RU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«</a:t>
            </a:r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pulling</a:t>
            </a:r>
            <a:r>
              <a:rPr lang="ru-RU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» </a:t>
            </a:r>
            <a:endParaRPr lang="en-US" altLang="ru-RU" sz="13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 which Customer is the most important part </a:t>
            </a:r>
            <a:endParaRPr lang="ru-RU" altLang="ru-RU" sz="13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5" name="AutoShape 51"/>
          <p:cNvSpPr>
            <a:spLocks noChangeArrowheads="1"/>
          </p:cNvSpPr>
          <p:nvPr/>
        </p:nvSpPr>
        <p:spPr bwMode="gray">
          <a:xfrm>
            <a:off x="2473716" y="2852936"/>
            <a:ext cx="6607175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Producer gets information about demand in goods</a:t>
            </a:r>
          </a:p>
        </p:txBody>
      </p:sp>
      <p:sp>
        <p:nvSpPr>
          <p:cNvPr id="4106" name="AutoShape 52"/>
          <p:cNvSpPr>
            <a:spLocks noChangeArrowheads="1"/>
          </p:cNvSpPr>
          <p:nvPr/>
        </p:nvSpPr>
        <p:spPr bwMode="gray">
          <a:xfrm>
            <a:off x="1331913" y="1196752"/>
            <a:ext cx="6427626" cy="612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Т</a:t>
            </a:r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</a:t>
            </a:r>
            <a:r>
              <a:rPr lang="ru-RU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М </a:t>
            </a:r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presents software product for integration </a:t>
            </a:r>
          </a:p>
          <a:p>
            <a:pPr algn="ctr" eaLnBrk="1" hangingPunct="1"/>
            <a:r>
              <a:rPr lang="en-US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with ERP system of the </a:t>
            </a:r>
            <a:r>
              <a:rPr lang="en-US" alt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Producer</a:t>
            </a:r>
            <a:endParaRPr lang="ru-RU" altLang="ru-RU" sz="13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pSp>
        <p:nvGrpSpPr>
          <p:cNvPr id="4107" name="Group 53"/>
          <p:cNvGrpSpPr>
            <a:grpSpLocks/>
          </p:cNvGrpSpPr>
          <p:nvPr/>
        </p:nvGrpSpPr>
        <p:grpSpPr bwMode="auto">
          <a:xfrm>
            <a:off x="1016597" y="1502719"/>
            <a:ext cx="381000" cy="381000"/>
            <a:chOff x="2078" y="1680"/>
            <a:chExt cx="1615" cy="1615"/>
          </a:xfrm>
        </p:grpSpPr>
        <p:sp>
          <p:nvSpPr>
            <p:cNvPr id="414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0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5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8" name="Group 60"/>
          <p:cNvGrpSpPr>
            <a:grpSpLocks/>
          </p:cNvGrpSpPr>
          <p:nvPr/>
        </p:nvGrpSpPr>
        <p:grpSpPr bwMode="auto">
          <a:xfrm>
            <a:off x="1397597" y="5372634"/>
            <a:ext cx="409575" cy="381000"/>
            <a:chOff x="2078" y="1680"/>
            <a:chExt cx="1615" cy="1615"/>
          </a:xfrm>
        </p:grpSpPr>
        <p:sp>
          <p:nvSpPr>
            <p:cNvPr id="414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4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09" name="Group 67"/>
          <p:cNvGrpSpPr>
            <a:grpSpLocks/>
          </p:cNvGrpSpPr>
          <p:nvPr/>
        </p:nvGrpSpPr>
        <p:grpSpPr bwMode="auto">
          <a:xfrm>
            <a:off x="2090017" y="2996952"/>
            <a:ext cx="409575" cy="381000"/>
            <a:chOff x="2078" y="1680"/>
            <a:chExt cx="1615" cy="1615"/>
          </a:xfrm>
        </p:grpSpPr>
        <p:sp>
          <p:nvSpPr>
            <p:cNvPr id="413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64" name="Oval 72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10" name="Group 74"/>
          <p:cNvGrpSpPr>
            <a:grpSpLocks/>
          </p:cNvGrpSpPr>
          <p:nvPr/>
        </p:nvGrpSpPr>
        <p:grpSpPr bwMode="auto">
          <a:xfrm>
            <a:off x="2109029" y="3861048"/>
            <a:ext cx="409575" cy="381000"/>
            <a:chOff x="2078" y="1680"/>
            <a:chExt cx="1615" cy="1615"/>
          </a:xfrm>
        </p:grpSpPr>
        <p:sp>
          <p:nvSpPr>
            <p:cNvPr id="412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" name="Oval 79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11" name="Group 81"/>
          <p:cNvGrpSpPr>
            <a:grpSpLocks/>
          </p:cNvGrpSpPr>
          <p:nvPr/>
        </p:nvGrpSpPr>
        <p:grpSpPr bwMode="auto">
          <a:xfrm>
            <a:off x="1903426" y="4645049"/>
            <a:ext cx="382587" cy="381000"/>
            <a:chOff x="2078" y="1680"/>
            <a:chExt cx="1615" cy="1615"/>
          </a:xfrm>
        </p:grpSpPr>
        <p:sp>
          <p:nvSpPr>
            <p:cNvPr id="412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Oval 84"/>
            <p:cNvSpPr>
              <a:spLocks noChangeArrowheads="1"/>
            </p:cNvSpPr>
            <p:nvPr/>
          </p:nvSpPr>
          <p:spPr bwMode="gray">
            <a:xfrm>
              <a:off x="2252" y="1855"/>
              <a:ext cx="1260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8" name="Oval 86"/>
            <p:cNvSpPr>
              <a:spLocks noChangeArrowheads="1"/>
            </p:cNvSpPr>
            <p:nvPr/>
          </p:nvSpPr>
          <p:spPr bwMode="gray">
            <a:xfrm>
              <a:off x="2339" y="1936"/>
              <a:ext cx="1092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4113" name="Group 60"/>
          <p:cNvGrpSpPr>
            <a:grpSpLocks/>
          </p:cNvGrpSpPr>
          <p:nvPr/>
        </p:nvGrpSpPr>
        <p:grpSpPr bwMode="auto">
          <a:xfrm>
            <a:off x="1616075" y="2197100"/>
            <a:ext cx="409575" cy="381000"/>
            <a:chOff x="2078" y="1680"/>
            <a:chExt cx="1615" cy="1615"/>
          </a:xfrm>
        </p:grpSpPr>
        <p:sp>
          <p:nvSpPr>
            <p:cNvPr id="4116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4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9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6" name="Oval 65"/>
            <p:cNvSpPr>
              <a:spLocks noChangeArrowheads="1"/>
            </p:cNvSpPr>
            <p:nvPr/>
          </p:nvSpPr>
          <p:spPr bwMode="gray">
            <a:xfrm>
              <a:off x="2335" y="1936"/>
              <a:ext cx="1095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21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375657" y="5352587"/>
            <a:ext cx="7758010" cy="692497"/>
            <a:chOff x="1375657" y="5352587"/>
            <a:chExt cx="7758010" cy="692497"/>
          </a:xfrm>
        </p:grpSpPr>
        <p:sp>
          <p:nvSpPr>
            <p:cNvPr id="4112" name="AutoShape 48"/>
            <p:cNvSpPr>
              <a:spLocks noChangeArrowheads="1"/>
            </p:cNvSpPr>
            <p:nvPr/>
          </p:nvSpPr>
          <p:spPr bwMode="gray">
            <a:xfrm>
              <a:off x="1763688" y="5373216"/>
              <a:ext cx="6984776" cy="612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3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14" name="Прямоугольник 2"/>
            <p:cNvSpPr>
              <a:spLocks noChangeArrowheads="1"/>
            </p:cNvSpPr>
            <p:nvPr/>
          </p:nvSpPr>
          <p:spPr bwMode="auto">
            <a:xfrm>
              <a:off x="1375657" y="5352587"/>
              <a:ext cx="775801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Producer  completes </a:t>
              </a:r>
              <a:r>
                <a:rPr lang="en-US" altLang="ru-RU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deliveries in </a:t>
              </a:r>
              <a:r>
                <a:rPr lang="en-US" alt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the system which is integrated with TBM Logicon </a:t>
              </a:r>
              <a:endParaRPr lang="en-US" alt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  <a:p>
              <a:pPr algn="ctr" eaLnBrk="1" hangingPunct="1"/>
              <a:r>
                <a:rPr lang="en-US" altLang="ru-RU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to </a:t>
              </a:r>
              <a:r>
                <a:rPr lang="en-US" alt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the address of TBM Company </a:t>
              </a:r>
              <a:endParaRPr lang="en-US" altLang="ru-RU" sz="13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  <a:p>
              <a:pPr algn="ctr" eaLnBrk="1" hangingPunct="1"/>
              <a:r>
                <a:rPr lang="en-US" altLang="ru-RU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and  </a:t>
              </a:r>
              <a:r>
                <a:rPr lang="en-US" alt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bears responsibility for correct terms of delivery.</a:t>
              </a:r>
              <a:endParaRPr lang="ru-RU" alt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212153" y="4509120"/>
            <a:ext cx="6752335" cy="612000"/>
            <a:chOff x="2212153" y="4509120"/>
            <a:chExt cx="6868737" cy="612000"/>
          </a:xfrm>
        </p:grpSpPr>
        <p:sp>
          <p:nvSpPr>
            <p:cNvPr id="4102" name="AutoShape 48"/>
            <p:cNvSpPr>
              <a:spLocks noChangeArrowheads="1"/>
            </p:cNvSpPr>
            <p:nvPr/>
          </p:nvSpPr>
          <p:spPr bwMode="gray">
            <a:xfrm>
              <a:off x="2265019" y="4509120"/>
              <a:ext cx="6815871" cy="612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3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115" name="Прямоугольник 97"/>
            <p:cNvSpPr>
              <a:spLocks noChangeArrowheads="1"/>
            </p:cNvSpPr>
            <p:nvPr/>
          </p:nvSpPr>
          <p:spPr bwMode="auto">
            <a:xfrm>
              <a:off x="2212153" y="4581128"/>
              <a:ext cx="675224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Every day Producer  receives information about  stock remains, forecasts of sales and purchases, delivery </a:t>
              </a:r>
              <a:r>
                <a:rPr lang="en-US" altLang="ru-RU" sz="1300" b="1" dirty="0" smtClean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discipline and </a:t>
              </a:r>
              <a:r>
                <a:rPr lang="en-US" altLang="ru-RU" sz="13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</a:rPr>
                <a:t>reclamations</a:t>
              </a:r>
              <a:endParaRPr lang="ru-RU" sz="1300" b="1" dirty="0">
                <a:solidFill>
                  <a:schemeClr val="accent1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0" y="169274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Т</a:t>
            </a:r>
            <a:r>
              <a:rPr lang="en-US" sz="2400" dirty="0" smtClean="0"/>
              <a:t>B</a:t>
            </a:r>
            <a:r>
              <a:rPr lang="ru-RU" sz="2400" dirty="0" smtClean="0"/>
              <a:t>М-</a:t>
            </a:r>
            <a:r>
              <a:rPr lang="en-US" sz="2400" dirty="0" err="1" smtClean="0"/>
              <a:t>Logicon</a:t>
            </a:r>
            <a:r>
              <a:rPr lang="ru-RU" sz="2400" dirty="0" smtClean="0"/>
              <a:t>.</a:t>
            </a:r>
            <a:r>
              <a:rPr lang="en-US" sz="2400" dirty="0" smtClean="0"/>
              <a:t> Main principles of cooperation.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 animBg="1"/>
      <p:bldP spid="4105" grpId="0" animBg="1"/>
      <p:bldP spid="4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кругленный прямоугольник 78"/>
          <p:cNvSpPr/>
          <p:nvPr/>
        </p:nvSpPr>
        <p:spPr>
          <a:xfrm>
            <a:off x="7038181" y="2002701"/>
            <a:ext cx="2011040" cy="2024323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8136" y="3183285"/>
            <a:ext cx="1699568" cy="2693987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13424" y="810771"/>
            <a:ext cx="828198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just" eaLnBrk="1" hangingPunct="1"/>
            <a:r>
              <a:rPr lang="en-US" altLang="ru-RU" sz="17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We </a:t>
            </a:r>
            <a:r>
              <a:rPr lang="en-US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are forming the system of 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«</a:t>
            </a:r>
            <a:r>
              <a:rPr lang="en-US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pulling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» </a:t>
            </a:r>
            <a:r>
              <a:rPr lang="en-US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 which Customer is the main part .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Until the Customer 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«</a:t>
            </a:r>
            <a:r>
              <a:rPr lang="en-US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pulls</a:t>
            </a:r>
            <a:r>
              <a:rPr lang="ru-RU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» </a:t>
            </a:r>
            <a:r>
              <a:rPr lang="en-US" altLang="ru-RU" sz="17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the goods, there will be no demand in production</a:t>
            </a:r>
            <a:r>
              <a:rPr lang="ru-RU" altLang="ru-RU" sz="17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.</a:t>
            </a:r>
            <a:endParaRPr lang="ru-RU" altLang="ru-RU" sz="17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5124" name="Picture 207" descr="MCPE0268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400300"/>
            <a:ext cx="131286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118"/>
          <p:cNvGrpSpPr>
            <a:grpSpLocks/>
          </p:cNvGrpSpPr>
          <p:nvPr/>
        </p:nvGrpSpPr>
        <p:grpSpPr bwMode="auto">
          <a:xfrm>
            <a:off x="5076825" y="2636838"/>
            <a:ext cx="1439863" cy="1276350"/>
            <a:chOff x="3470" y="1480"/>
            <a:chExt cx="907" cy="804"/>
          </a:xfrm>
        </p:grpSpPr>
        <p:sp>
          <p:nvSpPr>
            <p:cNvPr id="5180" name="Rectangle 119"/>
            <p:cNvSpPr>
              <a:spLocks noChangeArrowheads="1"/>
            </p:cNvSpPr>
            <p:nvPr/>
          </p:nvSpPr>
          <p:spPr bwMode="auto">
            <a:xfrm>
              <a:off x="3470" y="2087"/>
              <a:ext cx="610" cy="197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1" name="Rectangle 120"/>
            <p:cNvSpPr>
              <a:spLocks noChangeArrowheads="1"/>
            </p:cNvSpPr>
            <p:nvPr/>
          </p:nvSpPr>
          <p:spPr bwMode="auto">
            <a:xfrm>
              <a:off x="3558" y="2155"/>
              <a:ext cx="192" cy="1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2" name="Rectangle 121"/>
            <p:cNvSpPr>
              <a:spLocks noChangeArrowheads="1"/>
            </p:cNvSpPr>
            <p:nvPr/>
          </p:nvSpPr>
          <p:spPr bwMode="auto">
            <a:xfrm>
              <a:off x="3868" y="2155"/>
              <a:ext cx="184" cy="1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3" name="Rectangle 122"/>
            <p:cNvSpPr>
              <a:spLocks noChangeArrowheads="1"/>
            </p:cNvSpPr>
            <p:nvPr/>
          </p:nvSpPr>
          <p:spPr bwMode="auto">
            <a:xfrm>
              <a:off x="4080" y="1705"/>
              <a:ext cx="297" cy="579"/>
            </a:xfrm>
            <a:prstGeom prst="rect">
              <a:avLst/>
            </a:prstGeom>
            <a:solidFill>
              <a:srgbClr val="C9CE0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5184" name="Picture 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" y="1480"/>
              <a:ext cx="2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85" name="Rectangle 124"/>
            <p:cNvSpPr>
              <a:spLocks noChangeArrowheads="1"/>
            </p:cNvSpPr>
            <p:nvPr/>
          </p:nvSpPr>
          <p:spPr bwMode="auto">
            <a:xfrm>
              <a:off x="4253" y="1732"/>
              <a:ext cx="78" cy="1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6" name="Rectangle 125"/>
            <p:cNvSpPr>
              <a:spLocks noChangeArrowheads="1"/>
            </p:cNvSpPr>
            <p:nvPr/>
          </p:nvSpPr>
          <p:spPr bwMode="auto">
            <a:xfrm>
              <a:off x="4126" y="1732"/>
              <a:ext cx="78" cy="1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7" name="Rectangle 126"/>
            <p:cNvSpPr>
              <a:spLocks noChangeArrowheads="1"/>
            </p:cNvSpPr>
            <p:nvPr/>
          </p:nvSpPr>
          <p:spPr bwMode="auto">
            <a:xfrm>
              <a:off x="4126" y="1905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8" name="Rectangle 127"/>
            <p:cNvSpPr>
              <a:spLocks noChangeArrowheads="1"/>
            </p:cNvSpPr>
            <p:nvPr/>
          </p:nvSpPr>
          <p:spPr bwMode="auto">
            <a:xfrm>
              <a:off x="4126" y="2076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89" name="Rectangle 128"/>
            <p:cNvSpPr>
              <a:spLocks noChangeArrowheads="1"/>
            </p:cNvSpPr>
            <p:nvPr/>
          </p:nvSpPr>
          <p:spPr bwMode="auto">
            <a:xfrm>
              <a:off x="4253" y="1905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90" name="Rectangle 129"/>
            <p:cNvSpPr>
              <a:spLocks noChangeArrowheads="1"/>
            </p:cNvSpPr>
            <p:nvPr/>
          </p:nvSpPr>
          <p:spPr bwMode="auto">
            <a:xfrm>
              <a:off x="4253" y="2076"/>
              <a:ext cx="78" cy="12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129" name="Group 148"/>
          <p:cNvGrpSpPr>
            <a:grpSpLocks/>
          </p:cNvGrpSpPr>
          <p:nvPr/>
        </p:nvGrpSpPr>
        <p:grpSpPr bwMode="auto">
          <a:xfrm>
            <a:off x="2411413" y="3500438"/>
            <a:ext cx="2305050" cy="1728787"/>
            <a:chOff x="1247" y="1162"/>
            <a:chExt cx="1452" cy="1089"/>
          </a:xfrm>
        </p:grpSpPr>
        <p:sp>
          <p:nvSpPr>
            <p:cNvPr id="5153" name="Rectangle 149"/>
            <p:cNvSpPr>
              <a:spLocks noChangeArrowheads="1"/>
            </p:cNvSpPr>
            <p:nvPr/>
          </p:nvSpPr>
          <p:spPr bwMode="auto">
            <a:xfrm>
              <a:off x="1247" y="1843"/>
              <a:ext cx="1134" cy="408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4" name="Rectangle 150"/>
            <p:cNvSpPr>
              <a:spLocks noChangeArrowheads="1"/>
            </p:cNvSpPr>
            <p:nvPr/>
          </p:nvSpPr>
          <p:spPr bwMode="auto">
            <a:xfrm>
              <a:off x="1701" y="2069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5" name="Rectangle 151"/>
            <p:cNvSpPr>
              <a:spLocks noChangeArrowheads="1"/>
            </p:cNvSpPr>
            <p:nvPr/>
          </p:nvSpPr>
          <p:spPr bwMode="auto">
            <a:xfrm>
              <a:off x="2064" y="2069"/>
              <a:ext cx="182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6" name="Rectangle 152"/>
            <p:cNvSpPr>
              <a:spLocks noChangeArrowheads="1"/>
            </p:cNvSpPr>
            <p:nvPr/>
          </p:nvSpPr>
          <p:spPr bwMode="auto">
            <a:xfrm>
              <a:off x="1383" y="2069"/>
              <a:ext cx="181" cy="1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5157" name="Group 153"/>
            <p:cNvGrpSpPr>
              <a:grpSpLocks/>
            </p:cNvGrpSpPr>
            <p:nvPr/>
          </p:nvGrpSpPr>
          <p:grpSpPr bwMode="auto">
            <a:xfrm>
              <a:off x="2381" y="1162"/>
              <a:ext cx="318" cy="1089"/>
              <a:chOff x="2381" y="1207"/>
              <a:chExt cx="272" cy="1044"/>
            </a:xfrm>
          </p:grpSpPr>
          <p:sp>
            <p:nvSpPr>
              <p:cNvPr id="5158" name="Rectangle 154"/>
              <p:cNvSpPr>
                <a:spLocks noChangeArrowheads="1"/>
              </p:cNvSpPr>
              <p:nvPr/>
            </p:nvSpPr>
            <p:spPr bwMode="auto">
              <a:xfrm>
                <a:off x="2381" y="1434"/>
                <a:ext cx="272" cy="817"/>
              </a:xfrm>
              <a:prstGeom prst="rect">
                <a:avLst/>
              </a:prstGeom>
              <a:solidFill>
                <a:srgbClr val="C9CE0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59" name="Rectangle 155"/>
              <p:cNvSpPr>
                <a:spLocks noChangeArrowheads="1"/>
              </p:cNvSpPr>
              <p:nvPr/>
            </p:nvSpPr>
            <p:spPr bwMode="auto">
              <a:xfrm>
                <a:off x="2429" y="1933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0" name="Rectangle 156"/>
              <p:cNvSpPr>
                <a:spLocks noChangeArrowheads="1"/>
              </p:cNvSpPr>
              <p:nvPr/>
            </p:nvSpPr>
            <p:spPr bwMode="auto">
              <a:xfrm>
                <a:off x="2569" y="1933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1" name="Rectangle 157"/>
              <p:cNvSpPr>
                <a:spLocks noChangeArrowheads="1"/>
              </p:cNvSpPr>
              <p:nvPr/>
            </p:nvSpPr>
            <p:spPr bwMode="auto">
              <a:xfrm>
                <a:off x="2569" y="2069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2" name="Rectangle 158"/>
              <p:cNvSpPr>
                <a:spLocks noChangeArrowheads="1"/>
              </p:cNvSpPr>
              <p:nvPr/>
            </p:nvSpPr>
            <p:spPr bwMode="auto">
              <a:xfrm>
                <a:off x="2429" y="2070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3" name="Rectangle 159"/>
              <p:cNvSpPr>
                <a:spLocks noChangeArrowheads="1"/>
              </p:cNvSpPr>
              <p:nvPr/>
            </p:nvSpPr>
            <p:spPr bwMode="auto">
              <a:xfrm>
                <a:off x="2429" y="1797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4" name="Rectangle 160"/>
              <p:cNvSpPr>
                <a:spLocks noChangeArrowheads="1"/>
              </p:cNvSpPr>
              <p:nvPr/>
            </p:nvSpPr>
            <p:spPr bwMode="auto">
              <a:xfrm>
                <a:off x="2429" y="1661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5" name="Rectangle 161"/>
              <p:cNvSpPr>
                <a:spLocks noChangeArrowheads="1"/>
              </p:cNvSpPr>
              <p:nvPr/>
            </p:nvSpPr>
            <p:spPr bwMode="auto">
              <a:xfrm>
                <a:off x="2569" y="1797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6" name="Rectangle 162"/>
              <p:cNvSpPr>
                <a:spLocks noChangeArrowheads="1"/>
              </p:cNvSpPr>
              <p:nvPr/>
            </p:nvSpPr>
            <p:spPr bwMode="auto">
              <a:xfrm>
                <a:off x="2569" y="1661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pic>
            <p:nvPicPr>
              <p:cNvPr id="5167" name="Picture 16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1" y="1207"/>
                <a:ext cx="27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8" name="Rectangle 164"/>
              <p:cNvSpPr>
                <a:spLocks noChangeArrowheads="1"/>
              </p:cNvSpPr>
              <p:nvPr/>
            </p:nvSpPr>
            <p:spPr bwMode="auto">
              <a:xfrm>
                <a:off x="2428" y="1525"/>
                <a:ext cx="46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5169" name="Rectangle 165"/>
              <p:cNvSpPr>
                <a:spLocks noChangeArrowheads="1"/>
              </p:cNvSpPr>
              <p:nvPr/>
            </p:nvSpPr>
            <p:spPr bwMode="auto">
              <a:xfrm>
                <a:off x="2568" y="1525"/>
                <a:ext cx="47" cy="9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131" name="Freeform 4"/>
          <p:cNvSpPr>
            <a:spLocks/>
          </p:cNvSpPr>
          <p:nvPr/>
        </p:nvSpPr>
        <p:spPr bwMode="auto">
          <a:xfrm>
            <a:off x="323850" y="4542185"/>
            <a:ext cx="1382713" cy="1054100"/>
          </a:xfrm>
          <a:custGeom>
            <a:avLst/>
            <a:gdLst>
              <a:gd name="T0" fmla="*/ 2147483647 w 2158"/>
              <a:gd name="T1" fmla="*/ 2147483647 h 1396"/>
              <a:gd name="T2" fmla="*/ 2147483647 w 2158"/>
              <a:gd name="T3" fmla="*/ 2147483647 h 1396"/>
              <a:gd name="T4" fmla="*/ 2147483647 w 2158"/>
              <a:gd name="T5" fmla="*/ 2147483647 h 1396"/>
              <a:gd name="T6" fmla="*/ 2147483647 w 2158"/>
              <a:gd name="T7" fmla="*/ 2147483647 h 1396"/>
              <a:gd name="T8" fmla="*/ 2147483647 w 2158"/>
              <a:gd name="T9" fmla="*/ 2147483647 h 1396"/>
              <a:gd name="T10" fmla="*/ 2147483647 w 2158"/>
              <a:gd name="T11" fmla="*/ 2147483647 h 1396"/>
              <a:gd name="T12" fmla="*/ 2147483647 w 2158"/>
              <a:gd name="T13" fmla="*/ 2147483647 h 1396"/>
              <a:gd name="T14" fmla="*/ 2147483647 w 2158"/>
              <a:gd name="T15" fmla="*/ 2147483647 h 1396"/>
              <a:gd name="T16" fmla="*/ 2147483647 w 2158"/>
              <a:gd name="T17" fmla="*/ 2147483647 h 1396"/>
              <a:gd name="T18" fmla="*/ 2147483647 w 2158"/>
              <a:gd name="T19" fmla="*/ 2147483647 h 1396"/>
              <a:gd name="T20" fmla="*/ 2147483647 w 2158"/>
              <a:gd name="T21" fmla="*/ 2147483647 h 1396"/>
              <a:gd name="T22" fmla="*/ 2147483647 w 2158"/>
              <a:gd name="T23" fmla="*/ 2147483647 h 1396"/>
              <a:gd name="T24" fmla="*/ 2147483647 w 2158"/>
              <a:gd name="T25" fmla="*/ 2147483647 h 1396"/>
              <a:gd name="T26" fmla="*/ 2147483647 w 2158"/>
              <a:gd name="T27" fmla="*/ 2147483647 h 1396"/>
              <a:gd name="T28" fmla="*/ 2147483647 w 2158"/>
              <a:gd name="T29" fmla="*/ 0 h 1396"/>
              <a:gd name="T30" fmla="*/ 2147483647 w 2158"/>
              <a:gd name="T31" fmla="*/ 0 h 1396"/>
              <a:gd name="T32" fmla="*/ 2147483647 w 2158"/>
              <a:gd name="T33" fmla="*/ 2147483647 h 1396"/>
              <a:gd name="T34" fmla="*/ 2147483647 w 2158"/>
              <a:gd name="T35" fmla="*/ 2147483647 h 1396"/>
              <a:gd name="T36" fmla="*/ 2147483647 w 2158"/>
              <a:gd name="T37" fmla="*/ 2147483647 h 1396"/>
              <a:gd name="T38" fmla="*/ 0 w 2158"/>
              <a:gd name="T39" fmla="*/ 2147483647 h 1396"/>
              <a:gd name="T40" fmla="*/ 0 w 2158"/>
              <a:gd name="T41" fmla="*/ 2147483647 h 1396"/>
              <a:gd name="T42" fmla="*/ 2147483647 w 2158"/>
              <a:gd name="T43" fmla="*/ 2147483647 h 1396"/>
              <a:gd name="T44" fmla="*/ 2147483647 w 2158"/>
              <a:gd name="T45" fmla="*/ 2147483647 h 1396"/>
              <a:gd name="T46" fmla="*/ 2147483647 w 2158"/>
              <a:gd name="T47" fmla="*/ 2147483647 h 1396"/>
              <a:gd name="T48" fmla="*/ 2147483647 w 2158"/>
              <a:gd name="T49" fmla="*/ 2147483647 h 139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58" h="1396">
                <a:moveTo>
                  <a:pt x="1824" y="903"/>
                </a:moveTo>
                <a:lnTo>
                  <a:pt x="1824" y="668"/>
                </a:lnTo>
                <a:lnTo>
                  <a:pt x="1610" y="809"/>
                </a:lnTo>
                <a:lnTo>
                  <a:pt x="1608" y="809"/>
                </a:lnTo>
                <a:lnTo>
                  <a:pt x="1608" y="668"/>
                </a:lnTo>
                <a:lnTo>
                  <a:pt x="1392" y="809"/>
                </a:lnTo>
                <a:lnTo>
                  <a:pt x="1374" y="809"/>
                </a:lnTo>
                <a:lnTo>
                  <a:pt x="1374" y="668"/>
                </a:lnTo>
                <a:lnTo>
                  <a:pt x="1160" y="809"/>
                </a:lnTo>
                <a:lnTo>
                  <a:pt x="1087" y="809"/>
                </a:lnTo>
                <a:lnTo>
                  <a:pt x="1013" y="152"/>
                </a:lnTo>
                <a:lnTo>
                  <a:pt x="860" y="152"/>
                </a:lnTo>
                <a:lnTo>
                  <a:pt x="802" y="809"/>
                </a:lnTo>
                <a:lnTo>
                  <a:pt x="726" y="809"/>
                </a:lnTo>
                <a:lnTo>
                  <a:pt x="648" y="0"/>
                </a:lnTo>
                <a:lnTo>
                  <a:pt x="494" y="0"/>
                </a:lnTo>
                <a:lnTo>
                  <a:pt x="432" y="809"/>
                </a:lnTo>
                <a:lnTo>
                  <a:pt x="296" y="809"/>
                </a:lnTo>
                <a:lnTo>
                  <a:pt x="296" y="962"/>
                </a:lnTo>
                <a:lnTo>
                  <a:pt x="0" y="962"/>
                </a:lnTo>
                <a:lnTo>
                  <a:pt x="0" y="1396"/>
                </a:lnTo>
                <a:lnTo>
                  <a:pt x="2158" y="1270"/>
                </a:lnTo>
                <a:lnTo>
                  <a:pt x="2158" y="903"/>
                </a:lnTo>
                <a:lnTo>
                  <a:pt x="1824" y="903"/>
                </a:lnTo>
                <a:close/>
              </a:path>
            </a:pathLst>
          </a:custGeom>
          <a:solidFill>
            <a:srgbClr val="0000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127" name="Group 176"/>
          <p:cNvGrpSpPr>
            <a:grpSpLocks/>
          </p:cNvGrpSpPr>
          <p:nvPr/>
        </p:nvGrpSpPr>
        <p:grpSpPr bwMode="auto">
          <a:xfrm>
            <a:off x="4932363" y="3716338"/>
            <a:ext cx="1008062" cy="288925"/>
            <a:chOff x="1565" y="1298"/>
            <a:chExt cx="816" cy="228"/>
          </a:xfrm>
        </p:grpSpPr>
        <p:sp>
          <p:nvSpPr>
            <p:cNvPr id="5172" name="Oval 177"/>
            <p:cNvSpPr>
              <a:spLocks noChangeArrowheads="1"/>
            </p:cNvSpPr>
            <p:nvPr/>
          </p:nvSpPr>
          <p:spPr bwMode="auto">
            <a:xfrm>
              <a:off x="2290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3" name="Oval 178"/>
            <p:cNvSpPr>
              <a:spLocks noChangeArrowheads="1"/>
            </p:cNvSpPr>
            <p:nvPr/>
          </p:nvSpPr>
          <p:spPr bwMode="auto">
            <a:xfrm>
              <a:off x="2064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4" name="Oval 179"/>
            <p:cNvSpPr>
              <a:spLocks noChangeArrowheads="1"/>
            </p:cNvSpPr>
            <p:nvPr/>
          </p:nvSpPr>
          <p:spPr bwMode="auto">
            <a:xfrm>
              <a:off x="1701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5" name="Oval 180"/>
            <p:cNvSpPr>
              <a:spLocks noChangeArrowheads="1"/>
            </p:cNvSpPr>
            <p:nvPr/>
          </p:nvSpPr>
          <p:spPr bwMode="auto">
            <a:xfrm>
              <a:off x="1655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6" name="Rectangle 181"/>
            <p:cNvSpPr>
              <a:spLocks noChangeArrowheads="1"/>
            </p:cNvSpPr>
            <p:nvPr/>
          </p:nvSpPr>
          <p:spPr bwMode="auto">
            <a:xfrm>
              <a:off x="1565" y="1298"/>
              <a:ext cx="680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7" name="Rectangle 182"/>
            <p:cNvSpPr>
              <a:spLocks noChangeArrowheads="1"/>
            </p:cNvSpPr>
            <p:nvPr/>
          </p:nvSpPr>
          <p:spPr bwMode="auto">
            <a:xfrm>
              <a:off x="2245" y="1344"/>
              <a:ext cx="136" cy="1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8" name="Rectangle 183"/>
            <p:cNvSpPr>
              <a:spLocks noChangeArrowheads="1"/>
            </p:cNvSpPr>
            <p:nvPr/>
          </p:nvSpPr>
          <p:spPr bwMode="auto">
            <a:xfrm>
              <a:off x="2336" y="1344"/>
              <a:ext cx="45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79" name="Oval 184"/>
            <p:cNvSpPr>
              <a:spLocks noChangeArrowheads="1"/>
            </p:cNvSpPr>
            <p:nvPr/>
          </p:nvSpPr>
          <p:spPr bwMode="auto">
            <a:xfrm>
              <a:off x="2109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130" name="Group 176"/>
          <p:cNvGrpSpPr>
            <a:grpSpLocks/>
          </p:cNvGrpSpPr>
          <p:nvPr/>
        </p:nvGrpSpPr>
        <p:grpSpPr bwMode="auto">
          <a:xfrm>
            <a:off x="2700338" y="5084763"/>
            <a:ext cx="1008062" cy="288925"/>
            <a:chOff x="1565" y="1298"/>
            <a:chExt cx="816" cy="228"/>
          </a:xfrm>
        </p:grpSpPr>
        <p:sp>
          <p:nvSpPr>
            <p:cNvPr id="5145" name="Oval 177"/>
            <p:cNvSpPr>
              <a:spLocks noChangeArrowheads="1"/>
            </p:cNvSpPr>
            <p:nvPr/>
          </p:nvSpPr>
          <p:spPr bwMode="auto">
            <a:xfrm>
              <a:off x="2290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6" name="Oval 178"/>
            <p:cNvSpPr>
              <a:spLocks noChangeArrowheads="1"/>
            </p:cNvSpPr>
            <p:nvPr/>
          </p:nvSpPr>
          <p:spPr bwMode="auto">
            <a:xfrm>
              <a:off x="2064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7" name="Oval 179"/>
            <p:cNvSpPr>
              <a:spLocks noChangeArrowheads="1"/>
            </p:cNvSpPr>
            <p:nvPr/>
          </p:nvSpPr>
          <p:spPr bwMode="auto">
            <a:xfrm>
              <a:off x="1701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8" name="Oval 180"/>
            <p:cNvSpPr>
              <a:spLocks noChangeArrowheads="1"/>
            </p:cNvSpPr>
            <p:nvPr/>
          </p:nvSpPr>
          <p:spPr bwMode="auto">
            <a:xfrm>
              <a:off x="1655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9" name="Rectangle 181"/>
            <p:cNvSpPr>
              <a:spLocks noChangeArrowheads="1"/>
            </p:cNvSpPr>
            <p:nvPr/>
          </p:nvSpPr>
          <p:spPr bwMode="auto">
            <a:xfrm>
              <a:off x="1565" y="1298"/>
              <a:ext cx="680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0" name="Rectangle 182"/>
            <p:cNvSpPr>
              <a:spLocks noChangeArrowheads="1"/>
            </p:cNvSpPr>
            <p:nvPr/>
          </p:nvSpPr>
          <p:spPr bwMode="auto">
            <a:xfrm>
              <a:off x="2245" y="1344"/>
              <a:ext cx="136" cy="1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1" name="Rectangle 183"/>
            <p:cNvSpPr>
              <a:spLocks noChangeArrowheads="1"/>
            </p:cNvSpPr>
            <p:nvPr/>
          </p:nvSpPr>
          <p:spPr bwMode="auto">
            <a:xfrm>
              <a:off x="2336" y="1344"/>
              <a:ext cx="45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52" name="Oval 184"/>
            <p:cNvSpPr>
              <a:spLocks noChangeArrowheads="1"/>
            </p:cNvSpPr>
            <p:nvPr/>
          </p:nvSpPr>
          <p:spPr bwMode="auto">
            <a:xfrm>
              <a:off x="2109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grpSp>
        <p:nvGrpSpPr>
          <p:cNvPr id="5132" name="Group 176"/>
          <p:cNvGrpSpPr>
            <a:grpSpLocks/>
          </p:cNvGrpSpPr>
          <p:nvPr/>
        </p:nvGrpSpPr>
        <p:grpSpPr bwMode="auto">
          <a:xfrm>
            <a:off x="539750" y="5477222"/>
            <a:ext cx="1008063" cy="288925"/>
            <a:chOff x="1565" y="1298"/>
            <a:chExt cx="816" cy="228"/>
          </a:xfrm>
        </p:grpSpPr>
        <p:sp>
          <p:nvSpPr>
            <p:cNvPr id="5137" name="Oval 177"/>
            <p:cNvSpPr>
              <a:spLocks noChangeArrowheads="1"/>
            </p:cNvSpPr>
            <p:nvPr/>
          </p:nvSpPr>
          <p:spPr bwMode="auto">
            <a:xfrm>
              <a:off x="2290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38" name="Oval 178"/>
            <p:cNvSpPr>
              <a:spLocks noChangeArrowheads="1"/>
            </p:cNvSpPr>
            <p:nvPr/>
          </p:nvSpPr>
          <p:spPr bwMode="auto">
            <a:xfrm>
              <a:off x="2064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39" name="Oval 179"/>
            <p:cNvSpPr>
              <a:spLocks noChangeArrowheads="1"/>
            </p:cNvSpPr>
            <p:nvPr/>
          </p:nvSpPr>
          <p:spPr bwMode="auto">
            <a:xfrm>
              <a:off x="1701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0" name="Oval 180"/>
            <p:cNvSpPr>
              <a:spLocks noChangeArrowheads="1"/>
            </p:cNvSpPr>
            <p:nvPr/>
          </p:nvSpPr>
          <p:spPr bwMode="auto">
            <a:xfrm>
              <a:off x="1655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1" name="Rectangle 181"/>
            <p:cNvSpPr>
              <a:spLocks noChangeArrowheads="1"/>
            </p:cNvSpPr>
            <p:nvPr/>
          </p:nvSpPr>
          <p:spPr bwMode="auto">
            <a:xfrm>
              <a:off x="1565" y="1298"/>
              <a:ext cx="680" cy="18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2" name="Rectangle 182"/>
            <p:cNvSpPr>
              <a:spLocks noChangeArrowheads="1"/>
            </p:cNvSpPr>
            <p:nvPr/>
          </p:nvSpPr>
          <p:spPr bwMode="auto">
            <a:xfrm>
              <a:off x="2245" y="1344"/>
              <a:ext cx="136" cy="13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3" name="Rectangle 183"/>
            <p:cNvSpPr>
              <a:spLocks noChangeArrowheads="1"/>
            </p:cNvSpPr>
            <p:nvPr/>
          </p:nvSpPr>
          <p:spPr bwMode="auto">
            <a:xfrm>
              <a:off x="2336" y="1344"/>
              <a:ext cx="45" cy="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144" name="Oval 184"/>
            <p:cNvSpPr>
              <a:spLocks noChangeArrowheads="1"/>
            </p:cNvSpPr>
            <p:nvPr/>
          </p:nvSpPr>
          <p:spPr bwMode="auto">
            <a:xfrm>
              <a:off x="2109" y="1480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5133" name="Text Box 76"/>
          <p:cNvSpPr txBox="1">
            <a:spLocks noChangeArrowheads="1"/>
          </p:cNvSpPr>
          <p:nvPr/>
        </p:nvSpPr>
        <p:spPr bwMode="auto">
          <a:xfrm>
            <a:off x="7596336" y="2091653"/>
            <a:ext cx="8996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Client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134" name="Text Box 77"/>
          <p:cNvSpPr txBox="1">
            <a:spLocks noChangeArrowheads="1"/>
          </p:cNvSpPr>
          <p:nvPr/>
        </p:nvSpPr>
        <p:spPr bwMode="auto">
          <a:xfrm>
            <a:off x="250824" y="3892897"/>
            <a:ext cx="1571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«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Accept into </a:t>
            </a:r>
            <a:r>
              <a:rPr lang="en-US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production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36" name="Text Box 85"/>
          <p:cNvSpPr txBox="1">
            <a:spLocks noChangeArrowheads="1"/>
          </p:cNvSpPr>
          <p:nvPr/>
        </p:nvSpPr>
        <p:spPr bwMode="auto">
          <a:xfrm>
            <a:off x="848115" y="6003340"/>
            <a:ext cx="42510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Demand in production is equal to the 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pulled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» 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quantity</a:t>
            </a:r>
            <a:r>
              <a:rPr lang="ru-RU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altLang="ru-RU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of </a:t>
            </a:r>
            <a:r>
              <a:rPr lang="en-US" altLang="ru-RU" sz="12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goods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417802" y="3942618"/>
            <a:ext cx="2610582" cy="1286606"/>
            <a:chOff x="6264713" y="3417082"/>
            <a:chExt cx="2320874" cy="545906"/>
          </a:xfrm>
        </p:grpSpPr>
        <p:sp>
          <p:nvSpPr>
            <p:cNvPr id="75" name="Стрелка углом вверх 74"/>
            <p:cNvSpPr/>
            <p:nvPr/>
          </p:nvSpPr>
          <p:spPr>
            <a:xfrm>
              <a:off x="6344855" y="3431295"/>
              <a:ext cx="2240732" cy="531693"/>
            </a:xfrm>
            <a:prstGeom prst="bentUpArrow">
              <a:avLst>
                <a:gd name="adj1" fmla="val 11999"/>
                <a:gd name="adj2" fmla="val 25000"/>
                <a:gd name="adj3" fmla="val 25000"/>
              </a:avLst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264713" y="3417082"/>
              <a:ext cx="160284" cy="545906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208136" y="3392112"/>
            <a:ext cx="161414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Producer</a:t>
            </a: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80" name="Text Box 188"/>
          <p:cNvSpPr txBox="1">
            <a:spLocks noChangeArrowheads="1"/>
          </p:cNvSpPr>
          <p:nvPr/>
        </p:nvSpPr>
        <p:spPr bwMode="auto">
          <a:xfrm>
            <a:off x="6130925" y="1850612"/>
            <a:ext cx="673560" cy="3077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r>
              <a:rPr lang="en-US" altLang="ru-RU" sz="14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Order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Стрелка углом вверх 82"/>
          <p:cNvSpPr/>
          <p:nvPr/>
        </p:nvSpPr>
        <p:spPr>
          <a:xfrm rot="10800000">
            <a:off x="5994399" y="2245540"/>
            <a:ext cx="1019560" cy="392017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 Box 188"/>
          <p:cNvSpPr txBox="1">
            <a:spLocks noChangeArrowheads="1"/>
          </p:cNvSpPr>
          <p:nvPr/>
        </p:nvSpPr>
        <p:spPr bwMode="auto">
          <a:xfrm>
            <a:off x="5803607" y="4502613"/>
            <a:ext cx="1637272" cy="461653"/>
          </a:xfrm>
          <a:prstGeom prst="rect">
            <a:avLst/>
          </a:prstGeom>
          <a:solidFill>
            <a:srgbClr val="008080">
              <a:alpha val="80000"/>
            </a:srgbClr>
          </a:solidFill>
          <a:ln>
            <a:noFill/>
          </a:ln>
          <a:effectLst/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«</a:t>
            </a:r>
            <a:r>
              <a:rPr lang="en-US" altLang="ru-RU" sz="12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Pulling</a:t>
            </a:r>
            <a:r>
              <a:rPr lang="ru-RU" altLang="ru-RU" sz="12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» </a:t>
            </a:r>
            <a:r>
              <a:rPr lang="en-US" altLang="ru-RU" sz="12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goods from system </a:t>
            </a:r>
            <a:r>
              <a:rPr lang="ru-RU" altLang="ru-RU" sz="12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07150" y="3942618"/>
            <a:ext cx="4756938" cy="2798750"/>
            <a:chOff x="442973" y="3942618"/>
            <a:chExt cx="4756938" cy="2798750"/>
          </a:xfrm>
        </p:grpSpPr>
        <p:sp>
          <p:nvSpPr>
            <p:cNvPr id="5" name="Стрелка влево 4"/>
            <p:cNvSpPr/>
            <p:nvPr/>
          </p:nvSpPr>
          <p:spPr>
            <a:xfrm rot="5400000">
              <a:off x="176145" y="6154163"/>
              <a:ext cx="854033" cy="320378"/>
            </a:xfrm>
            <a:prstGeom prst="leftArrow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541958" y="3942618"/>
              <a:ext cx="4657953" cy="2798750"/>
              <a:chOff x="541958" y="3942618"/>
              <a:chExt cx="4657953" cy="2798750"/>
            </a:xfrm>
          </p:grpSpPr>
          <p:sp>
            <p:nvSpPr>
              <p:cNvPr id="90" name="Блок-схема: процесс 89"/>
              <p:cNvSpPr/>
              <p:nvPr/>
            </p:nvSpPr>
            <p:spPr>
              <a:xfrm>
                <a:off x="5014374" y="3942618"/>
                <a:ext cx="185537" cy="2709348"/>
              </a:xfrm>
              <a:prstGeom prst="flowChartProcess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Блок-схема: процесс 91"/>
              <p:cNvSpPr/>
              <p:nvPr/>
            </p:nvSpPr>
            <p:spPr>
              <a:xfrm rot="16200000">
                <a:off x="2777410" y="4318866"/>
                <a:ext cx="187050" cy="4657953"/>
              </a:xfrm>
              <a:prstGeom prst="flowChartProcess">
                <a:avLst/>
              </a:prstGeom>
              <a:solidFill>
                <a:srgbClr val="008080"/>
              </a:solidFill>
              <a:ln>
                <a:solidFill>
                  <a:srgbClr val="008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1" name="Прямоугольник 80"/>
          <p:cNvSpPr/>
          <p:nvPr/>
        </p:nvSpPr>
        <p:spPr>
          <a:xfrm>
            <a:off x="-13295" y="105427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Т</a:t>
            </a:r>
            <a:r>
              <a:rPr lang="en-US" sz="2400" dirty="0" smtClean="0"/>
              <a:t>B</a:t>
            </a:r>
            <a:r>
              <a:rPr lang="ru-RU" sz="2400" dirty="0" smtClean="0"/>
              <a:t>М-</a:t>
            </a:r>
            <a:r>
              <a:rPr lang="en-US" sz="2400" dirty="0" smtClean="0"/>
              <a:t>Logicon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en-US" sz="2400" dirty="0"/>
              <a:t>Supply chain </a:t>
            </a:r>
            <a:r>
              <a:rPr lang="en-US" sz="2400" dirty="0" smtClean="0"/>
              <a:t>due</a:t>
            </a:r>
            <a:r>
              <a:rPr lang="ru-RU" sz="2400" dirty="0" smtClean="0"/>
              <a:t> </a:t>
            </a:r>
            <a:r>
              <a:rPr lang="en-US" sz="2400" dirty="0" err="1"/>
              <a:t>Kanban</a:t>
            </a:r>
            <a:r>
              <a:rPr lang="en-US" sz="2400" dirty="0"/>
              <a:t> </a:t>
            </a:r>
            <a:r>
              <a:rPr lang="en-US" sz="2400" dirty="0" smtClean="0"/>
              <a:t>system.</a:t>
            </a:r>
            <a:endParaRPr lang="ru-RU" sz="2400" dirty="0"/>
          </a:p>
        </p:txBody>
      </p: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5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2106 L 0.11406 -0.02106 C 0.16875 -0.02106 0.23628 -0.03148 0.23628 -0.03912 L 0.23628 -0.05718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4965 0 C 0.21666 0 0.2993 -0.04931 0.2993 -0.08935 L 0.2993 -0.17847 " pathEditMode="relative" rAng="0" ptsTypes="FfFF">
                                      <p:cBhvr>
                                        <p:cTn id="40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6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6" grpId="0"/>
      <p:bldP spid="80" grpId="0" animBg="1"/>
      <p:bldP spid="8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79512" y="2187163"/>
            <a:ext cx="8964488" cy="4122157"/>
          </a:xfrm>
          <a:prstGeom prst="flowChartAlternateProcess">
            <a:avLst/>
          </a:prstGeom>
          <a:noFill/>
          <a:ln w="76200" cmpd="dbl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Complete usage of 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system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4783375" y="2332664"/>
            <a:ext cx="4124506" cy="3168352"/>
          </a:xfrm>
          <a:prstGeom prst="flowChartAlternateProcess">
            <a:avLst/>
          </a:prstGeom>
          <a:noFill/>
          <a:ln w="76200" cmpd="dbl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endParaRPr lang="ru-RU" b="1" dirty="0" smtClean="0">
              <a:solidFill>
                <a:srgbClr val="EE7700"/>
              </a:solidFill>
            </a:endParaRPr>
          </a:p>
          <a:p>
            <a:pPr algn="ctr"/>
            <a:endParaRPr lang="ru-RU" b="1" dirty="0">
              <a:solidFill>
                <a:srgbClr val="EE7700"/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Partial usage of the system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2557676" y="674995"/>
            <a:ext cx="3888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en-US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ru-RU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М-</a:t>
            </a:r>
            <a:r>
              <a:rPr lang="en-US" sz="4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Logicon</a:t>
            </a:r>
            <a:endParaRPr lang="en-US" sz="40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67544" y="2547203"/>
            <a:ext cx="3600400" cy="2232248"/>
            <a:chOff x="467544" y="2547203"/>
            <a:chExt cx="3600400" cy="2232248"/>
          </a:xfrm>
        </p:grpSpPr>
        <p:sp>
          <p:nvSpPr>
            <p:cNvPr id="13" name="Блок-схема: альтернативный процесс 12"/>
            <p:cNvSpPr/>
            <p:nvPr/>
          </p:nvSpPr>
          <p:spPr>
            <a:xfrm>
              <a:off x="467544" y="2547203"/>
              <a:ext cx="3600400" cy="2232248"/>
            </a:xfrm>
            <a:prstGeom prst="flowChartAlternateProcess">
              <a:avLst/>
            </a:prstGeom>
            <a:solidFill>
              <a:schemeClr val="accent1">
                <a:lumMod val="75000"/>
                <a:alpha val="33000"/>
              </a:schemeClr>
            </a:solidFill>
            <a:scene3d>
              <a:camera prst="orthographicFront"/>
              <a:lightRig rig="threePt" dir="t"/>
            </a:scene3d>
            <a:sp3d>
              <a:bevelT w="190500" h="190500" prst="slope"/>
              <a:bevelB w="190500" h="190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Блок-схема: альтернативный процесс 88"/>
            <p:cNvSpPr/>
            <p:nvPr/>
          </p:nvSpPr>
          <p:spPr>
            <a:xfrm>
              <a:off x="827584" y="2907243"/>
              <a:ext cx="2952328" cy="1548172"/>
            </a:xfrm>
            <a:prstGeom prst="flowChartAlternateProcess">
              <a:avLst/>
            </a:prstGeom>
            <a:solidFill>
              <a:schemeClr val="accent1">
                <a:lumMod val="75000"/>
                <a:alpha val="37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008080"/>
                </a:solidFill>
              </a:endParaRPr>
            </a:p>
          </p:txBody>
        </p:sp>
        <p:sp>
          <p:nvSpPr>
            <p:cNvPr id="94" name="Блок-схема: альтернативный процесс 93"/>
            <p:cNvSpPr/>
            <p:nvPr/>
          </p:nvSpPr>
          <p:spPr>
            <a:xfrm>
              <a:off x="899592" y="3267283"/>
              <a:ext cx="2808312" cy="846094"/>
            </a:xfrm>
            <a:prstGeom prst="flowChartAlternateProcess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</a:rPr>
                <a:t>Automated data </a:t>
              </a: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exchange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48064" y="2547203"/>
            <a:ext cx="3600400" cy="2232248"/>
            <a:chOff x="5148064" y="2547203"/>
            <a:chExt cx="3600400" cy="2232248"/>
          </a:xfrm>
        </p:grpSpPr>
        <p:sp>
          <p:nvSpPr>
            <p:cNvPr id="95" name="Блок-схема: альтернативный процесс 94"/>
            <p:cNvSpPr/>
            <p:nvPr/>
          </p:nvSpPr>
          <p:spPr>
            <a:xfrm>
              <a:off x="5148064" y="2547203"/>
              <a:ext cx="3600400" cy="2232248"/>
            </a:xfrm>
            <a:prstGeom prst="flowChartAlternateProcess">
              <a:avLst/>
            </a:prstGeom>
            <a:solidFill>
              <a:schemeClr val="accent1">
                <a:lumMod val="75000"/>
                <a:alpha val="33000"/>
              </a:schemeClr>
            </a:solidFill>
            <a:scene3d>
              <a:camera prst="orthographicFront"/>
              <a:lightRig rig="threePt" dir="t"/>
            </a:scene3d>
            <a:sp3d>
              <a:bevelT w="190500" h="190500" prst="slope"/>
              <a:bevelB w="190500" h="190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Блок-схема: альтернативный процесс 95"/>
            <p:cNvSpPr/>
            <p:nvPr/>
          </p:nvSpPr>
          <p:spPr>
            <a:xfrm>
              <a:off x="5508104" y="2907243"/>
              <a:ext cx="2952328" cy="1548172"/>
            </a:xfrm>
            <a:prstGeom prst="flowChartAlternateProcess">
              <a:avLst/>
            </a:prstGeom>
            <a:solidFill>
              <a:schemeClr val="accent1">
                <a:lumMod val="75000"/>
                <a:alpha val="37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008080"/>
                </a:solidFill>
              </a:endParaRPr>
            </a:p>
          </p:txBody>
        </p:sp>
        <p:sp>
          <p:nvSpPr>
            <p:cNvPr id="97" name="Блок-схема: альтернативный процесс 96"/>
            <p:cNvSpPr/>
            <p:nvPr/>
          </p:nvSpPr>
          <p:spPr>
            <a:xfrm>
              <a:off x="5580112" y="3240280"/>
              <a:ext cx="2808312" cy="846094"/>
            </a:xfrm>
            <a:prstGeom prst="flowChartAlternateProcess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Information exchange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907704" y="1114604"/>
            <a:ext cx="849732" cy="977912"/>
            <a:chOff x="1907704" y="1988840"/>
            <a:chExt cx="849732" cy="977912"/>
          </a:xfrm>
        </p:grpSpPr>
        <p:sp>
          <p:nvSpPr>
            <p:cNvPr id="119" name="Блок-схема: узел 118"/>
            <p:cNvSpPr/>
            <p:nvPr/>
          </p:nvSpPr>
          <p:spPr>
            <a:xfrm>
              <a:off x="2167009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Блок-схема: узел 119"/>
            <p:cNvSpPr/>
            <p:nvPr/>
          </p:nvSpPr>
          <p:spPr>
            <a:xfrm>
              <a:off x="2167009" y="2190048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Блок-схема: узел 120"/>
            <p:cNvSpPr/>
            <p:nvPr/>
          </p:nvSpPr>
          <p:spPr>
            <a:xfrm>
              <a:off x="2167009" y="2391256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Блок-схема: узел 121"/>
            <p:cNvSpPr/>
            <p:nvPr/>
          </p:nvSpPr>
          <p:spPr>
            <a:xfrm>
              <a:off x="2167009" y="2607626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Блок-схема: узел 122"/>
            <p:cNvSpPr/>
            <p:nvPr/>
          </p:nvSpPr>
          <p:spPr>
            <a:xfrm>
              <a:off x="2168719" y="2832613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Блок-схема: узел 123"/>
            <p:cNvSpPr/>
            <p:nvPr/>
          </p:nvSpPr>
          <p:spPr>
            <a:xfrm>
              <a:off x="2428024" y="2596495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Блок-схема: узел 124"/>
            <p:cNvSpPr/>
            <p:nvPr/>
          </p:nvSpPr>
          <p:spPr>
            <a:xfrm>
              <a:off x="2298371" y="2715496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Блок-схема: узел 125"/>
            <p:cNvSpPr/>
            <p:nvPr/>
          </p:nvSpPr>
          <p:spPr>
            <a:xfrm>
              <a:off x="2037356" y="2698474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Блок-схема: узел 126"/>
            <p:cNvSpPr/>
            <p:nvPr/>
          </p:nvSpPr>
          <p:spPr>
            <a:xfrm>
              <a:off x="1907704" y="2583618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Блок-схема: узел 151"/>
            <p:cNvSpPr/>
            <p:nvPr/>
          </p:nvSpPr>
          <p:spPr>
            <a:xfrm>
              <a:off x="2411760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Блок-схема: узел 152"/>
            <p:cNvSpPr/>
            <p:nvPr/>
          </p:nvSpPr>
          <p:spPr>
            <a:xfrm>
              <a:off x="2627784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422844" y="1114604"/>
            <a:ext cx="813452" cy="977912"/>
            <a:chOff x="6422844" y="1988840"/>
            <a:chExt cx="813452" cy="97791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6586324" y="1988840"/>
              <a:ext cx="649972" cy="977912"/>
              <a:chOff x="6802348" y="1916832"/>
              <a:chExt cx="721980" cy="1049920"/>
            </a:xfrm>
          </p:grpSpPr>
          <p:sp>
            <p:nvSpPr>
              <p:cNvPr id="108" name="Блок-схема: узел 107"/>
              <p:cNvSpPr/>
              <p:nvPr/>
            </p:nvSpPr>
            <p:spPr>
              <a:xfrm>
                <a:off x="7090380" y="1916832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Блок-схема: узел 108"/>
              <p:cNvSpPr/>
              <p:nvPr/>
            </p:nvSpPr>
            <p:spPr>
              <a:xfrm>
                <a:off x="7090380" y="2132856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Блок-схема: узел 109"/>
              <p:cNvSpPr/>
              <p:nvPr/>
            </p:nvSpPr>
            <p:spPr>
              <a:xfrm>
                <a:off x="7090380" y="2348880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Блок-схема: узел 110"/>
              <p:cNvSpPr/>
              <p:nvPr/>
            </p:nvSpPr>
            <p:spPr>
              <a:xfrm>
                <a:off x="7090380" y="2581182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Блок-схема: узел 111"/>
              <p:cNvSpPr/>
              <p:nvPr/>
            </p:nvSpPr>
            <p:spPr>
              <a:xfrm>
                <a:off x="7092280" y="2822736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Блок-схема: узел 112"/>
              <p:cNvSpPr/>
              <p:nvPr/>
            </p:nvSpPr>
            <p:spPr>
              <a:xfrm>
                <a:off x="7380312" y="2569231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Блок-схема: узел 113"/>
              <p:cNvSpPr/>
              <p:nvPr/>
            </p:nvSpPr>
            <p:spPr>
              <a:xfrm>
                <a:off x="7236296" y="2696995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Блок-схема: узел 114"/>
              <p:cNvSpPr/>
              <p:nvPr/>
            </p:nvSpPr>
            <p:spPr>
              <a:xfrm>
                <a:off x="6946364" y="2678720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Блок-схема: узел 115"/>
              <p:cNvSpPr/>
              <p:nvPr/>
            </p:nvSpPr>
            <p:spPr>
              <a:xfrm>
                <a:off x="6802348" y="2555406"/>
                <a:ext cx="144016" cy="14401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4" name="Блок-схема: узел 153"/>
            <p:cNvSpPr/>
            <p:nvPr/>
          </p:nvSpPr>
          <p:spPr>
            <a:xfrm>
              <a:off x="6656316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Блок-схема: узел 154"/>
            <p:cNvSpPr/>
            <p:nvPr/>
          </p:nvSpPr>
          <p:spPr>
            <a:xfrm>
              <a:off x="6422844" y="1988840"/>
              <a:ext cx="129652" cy="13413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73194785"/>
      </p:ext>
    </p:extLst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7361238" y="6572250"/>
            <a:ext cx="1741488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www.tbm.ru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831408" y="1196752"/>
            <a:ext cx="1660472" cy="3313112"/>
            <a:chOff x="1831408" y="1196752"/>
            <a:chExt cx="1660472" cy="3313112"/>
          </a:xfrm>
        </p:grpSpPr>
        <p:sp>
          <p:nvSpPr>
            <p:cNvPr id="40" name="Двойная стрелка вверх/вниз 39"/>
            <p:cNvSpPr/>
            <p:nvPr/>
          </p:nvSpPr>
          <p:spPr>
            <a:xfrm>
              <a:off x="2391942" y="1196752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155" name="Group 7"/>
            <p:cNvGrpSpPr>
              <a:grpSpLocks/>
            </p:cNvGrpSpPr>
            <p:nvPr/>
          </p:nvGrpSpPr>
          <p:grpSpPr bwMode="auto">
            <a:xfrm>
              <a:off x="1831408" y="2371822"/>
              <a:ext cx="1660472" cy="1606550"/>
              <a:chOff x="620" y="1584"/>
              <a:chExt cx="1251" cy="1296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gray">
              <a:xfrm>
                <a:off x="624" y="1584"/>
                <a:ext cx="1247" cy="129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40000"/>
                      <a:lumOff val="60000"/>
                    </a:schemeClr>
                  </a:gs>
                  <a:gs pos="100000">
                    <a:srgbClr val="00206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6173" name="Text Box 11"/>
              <p:cNvSpPr txBox="1">
                <a:spLocks noChangeArrowheads="1"/>
              </p:cNvSpPr>
              <p:nvPr/>
            </p:nvSpPr>
            <p:spPr bwMode="gray">
              <a:xfrm>
                <a:off x="620" y="2102"/>
                <a:ext cx="1248" cy="2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9pPr>
              </a:lstStyle>
              <a:p>
                <a:pPr algn="ctr"/>
                <a:r>
                  <a:rPr lang="en-US" altLang="ru-RU" sz="1400" b="1" dirty="0" smtClean="0">
                    <a:solidFill>
                      <a:schemeClr val="bg1"/>
                    </a:solidFill>
                  </a:rPr>
                  <a:t>Confirmations</a:t>
                </a:r>
                <a:endParaRPr lang="en-US" altLang="ru-RU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3636317" y="1196752"/>
            <a:ext cx="1655763" cy="3313112"/>
            <a:chOff x="3636317" y="1196752"/>
            <a:chExt cx="1655763" cy="3313112"/>
          </a:xfrm>
        </p:grpSpPr>
        <p:sp>
          <p:nvSpPr>
            <p:cNvPr id="41" name="Двойная стрелка вверх/вниз 40"/>
            <p:cNvSpPr/>
            <p:nvPr/>
          </p:nvSpPr>
          <p:spPr>
            <a:xfrm>
              <a:off x="4211960" y="1196752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3636317" y="2276475"/>
              <a:ext cx="1655763" cy="1635125"/>
              <a:chOff x="3636317" y="2276475"/>
              <a:chExt cx="1655763" cy="1635125"/>
            </a:xfrm>
          </p:grpSpPr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3636317" y="2276475"/>
                <a:ext cx="1655763" cy="163512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7" name="Text Box 17"/>
              <p:cNvSpPr txBox="1">
                <a:spLocks noChangeArrowheads="1"/>
              </p:cNvSpPr>
              <p:nvPr/>
            </p:nvSpPr>
            <p:spPr bwMode="gray">
              <a:xfrm>
                <a:off x="3661752" y="2948044"/>
                <a:ext cx="158432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PragmaticaCTT" pitchFamily="34" charset="0"/>
                  </a:defRPr>
                </a:lvl9pPr>
              </a:lstStyle>
              <a:p>
                <a:pPr algn="ctr"/>
                <a:r>
                  <a:rPr lang="en-US" altLang="ru-RU" sz="1400" b="1" dirty="0" smtClean="0">
                    <a:solidFill>
                      <a:schemeClr val="bg1"/>
                    </a:solidFill>
                  </a:rPr>
                  <a:t>Invoices</a:t>
                </a:r>
                <a:endParaRPr lang="en-US" altLang="ru-RU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338578" y="1124744"/>
            <a:ext cx="1764148" cy="3313112"/>
            <a:chOff x="7338578" y="1124744"/>
            <a:chExt cx="1764148" cy="3313112"/>
          </a:xfrm>
        </p:grpSpPr>
        <p:sp>
          <p:nvSpPr>
            <p:cNvPr id="45" name="Двойная стрелка вверх/вниз 44"/>
            <p:cNvSpPr/>
            <p:nvPr/>
          </p:nvSpPr>
          <p:spPr>
            <a:xfrm>
              <a:off x="7950996" y="1124744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Oval 21"/>
            <p:cNvSpPr>
              <a:spLocks noChangeArrowheads="1"/>
            </p:cNvSpPr>
            <p:nvPr/>
          </p:nvSpPr>
          <p:spPr bwMode="gray">
            <a:xfrm>
              <a:off x="7338578" y="2343247"/>
              <a:ext cx="1719262" cy="163512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1373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9" name="Text Box 23"/>
            <p:cNvSpPr txBox="1">
              <a:spLocks noChangeArrowheads="1"/>
            </p:cNvSpPr>
            <p:nvPr/>
          </p:nvSpPr>
          <p:spPr bwMode="gray">
            <a:xfrm>
              <a:off x="7354889" y="2991850"/>
              <a:ext cx="174783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ragmaticaCT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ragmaticaCTT" pitchFamily="34" charset="0"/>
                </a:defRPr>
              </a:lvl9pPr>
            </a:lstStyle>
            <a:p>
              <a:pPr algn="ctr"/>
              <a:r>
                <a:rPr lang="en-US" altLang="ru-RU" sz="1400" b="1" dirty="0">
                  <a:solidFill>
                    <a:schemeClr val="bg1"/>
                  </a:solidFill>
                </a:rPr>
                <a:t>Supplier</a:t>
              </a:r>
              <a:r>
                <a:rPr lang="en-US" altLang="ru-RU" sz="1200" b="1" dirty="0">
                  <a:solidFill>
                    <a:schemeClr val="bg1"/>
                  </a:solidFill>
                </a:rPr>
                <a:t> `s catalogue</a:t>
              </a:r>
              <a:r>
                <a:rPr lang="ru-RU" altLang="ru-RU" sz="12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283249" y="1196752"/>
            <a:ext cx="1990725" cy="3313112"/>
            <a:chOff x="5355257" y="1196752"/>
            <a:chExt cx="1990725" cy="3313112"/>
          </a:xfrm>
        </p:grpSpPr>
        <p:sp>
          <p:nvSpPr>
            <p:cNvPr id="44" name="Двойная стрелка вверх/вниз 43"/>
            <p:cNvSpPr/>
            <p:nvPr/>
          </p:nvSpPr>
          <p:spPr>
            <a:xfrm>
              <a:off x="6084168" y="1196752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5355257" y="2308850"/>
              <a:ext cx="1990725" cy="1617999"/>
              <a:chOff x="5317363" y="2454900"/>
              <a:chExt cx="1990725" cy="1617999"/>
            </a:xfrm>
          </p:grpSpPr>
          <p:sp>
            <p:nvSpPr>
              <p:cNvPr id="42" name="Oval 21"/>
              <p:cNvSpPr>
                <a:spLocks noChangeArrowheads="1"/>
              </p:cNvSpPr>
              <p:nvPr/>
            </p:nvSpPr>
            <p:spPr bwMode="gray">
              <a:xfrm>
                <a:off x="5485390" y="2454900"/>
                <a:ext cx="1674166" cy="1617999"/>
              </a:xfrm>
              <a:prstGeom prst="ellipse">
                <a:avLst/>
              </a:prstGeom>
              <a:gradFill rotWithShape="1">
                <a:gsLst>
                  <a:gs pos="0">
                    <a:srgbClr val="4987E3"/>
                  </a:gs>
                  <a:gs pos="100000">
                    <a:srgbClr val="4987E3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gray">
              <a:xfrm>
                <a:off x="5317363" y="2894012"/>
                <a:ext cx="1990725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3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Reasons of  short deliveries and corrected delivery terms </a:t>
                </a:r>
                <a:endParaRPr lang="ru-RU" sz="13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12" name="Группа 11"/>
          <p:cNvGrpSpPr/>
          <p:nvPr/>
        </p:nvGrpSpPr>
        <p:grpSpPr>
          <a:xfrm>
            <a:off x="70202" y="1677194"/>
            <a:ext cx="1621478" cy="3313112"/>
            <a:chOff x="70202" y="1677194"/>
            <a:chExt cx="1621478" cy="3313112"/>
          </a:xfrm>
        </p:grpSpPr>
        <p:sp>
          <p:nvSpPr>
            <p:cNvPr id="2" name="Двойная стрелка вверх/вниз 1"/>
            <p:cNvSpPr/>
            <p:nvPr/>
          </p:nvSpPr>
          <p:spPr>
            <a:xfrm>
              <a:off x="591742" y="1677194"/>
              <a:ext cx="523874" cy="3313112"/>
            </a:xfrm>
            <a:prstGeom prst="upDownArrow">
              <a:avLst>
                <a:gd name="adj1" fmla="val 82434"/>
                <a:gd name="adj2" fmla="val 398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6161" name="Group 7"/>
            <p:cNvGrpSpPr>
              <a:grpSpLocks/>
            </p:cNvGrpSpPr>
            <p:nvPr/>
          </p:nvGrpSpPr>
          <p:grpSpPr bwMode="auto">
            <a:xfrm>
              <a:off x="70202" y="2311189"/>
              <a:ext cx="1621478" cy="1638323"/>
              <a:chOff x="624" y="1584"/>
              <a:chExt cx="1500" cy="1463"/>
            </a:xfrm>
          </p:grpSpPr>
          <p:sp>
            <p:nvSpPr>
              <p:cNvPr id="35" name="Oval 9"/>
              <p:cNvSpPr>
                <a:spLocks noChangeArrowheads="1"/>
              </p:cNvSpPr>
              <p:nvPr/>
            </p:nvSpPr>
            <p:spPr bwMode="gray">
              <a:xfrm>
                <a:off x="624" y="1584"/>
                <a:ext cx="1500" cy="1463"/>
              </a:xfrm>
              <a:prstGeom prst="ellipse">
                <a:avLst/>
              </a:prstGeom>
              <a:gradFill rotWithShape="1">
                <a:gsLst>
                  <a:gs pos="0">
                    <a:srgbClr val="D9520F"/>
                  </a:gs>
                  <a:gs pos="100000">
                    <a:srgbClr val="D9520F">
                      <a:gamma/>
                      <a:shade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gray">
              <a:xfrm>
                <a:off x="627" y="2209"/>
                <a:ext cx="1495" cy="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kern="0" dirty="0" smtClean="0">
                    <a:solidFill>
                      <a:schemeClr val="bg1"/>
                    </a:solidFill>
                  </a:rPr>
                  <a:t>Orders</a:t>
                </a:r>
                <a:endParaRPr lang="en-US" sz="1400" b="1" kern="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7" name="AutoShape 4"/>
          <p:cNvSpPr>
            <a:spLocks noChangeArrowheads="1"/>
          </p:cNvSpPr>
          <p:nvPr/>
        </p:nvSpPr>
        <p:spPr bwMode="gray">
          <a:xfrm>
            <a:off x="47625" y="4508500"/>
            <a:ext cx="9032875" cy="574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none" anchor="ctr">
            <a:sp3d>
              <a:bevelB w="38100" h="38100" prst="relaxedInset"/>
            </a:sp3d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TBM`s information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system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6163" name="Text Box 2"/>
          <p:cNvSpPr txBox="1">
            <a:spLocks noChangeArrowheads="1"/>
          </p:cNvSpPr>
          <p:nvPr/>
        </p:nvSpPr>
        <p:spPr bwMode="auto">
          <a:xfrm>
            <a:off x="174014" y="5727148"/>
            <a:ext cx="855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There is no need for manual data input. </a:t>
            </a:r>
          </a:p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Uploading of the documents is 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automatic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8100" y="1054100"/>
            <a:ext cx="8926513" cy="5746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Information system of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Producer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035" y="143266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Т</a:t>
            </a:r>
            <a:r>
              <a:rPr lang="en-US" sz="2400" dirty="0" smtClean="0"/>
              <a:t>B</a:t>
            </a:r>
            <a:r>
              <a:rPr lang="ru-RU" sz="2400" dirty="0" smtClean="0"/>
              <a:t>М-</a:t>
            </a:r>
            <a:r>
              <a:rPr lang="en-US" sz="2400" dirty="0" smtClean="0"/>
              <a:t>Logicon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en-US" altLang="ru-RU" sz="2400" dirty="0"/>
              <a:t>Automatic data </a:t>
            </a:r>
            <a:r>
              <a:rPr lang="en-US" altLang="ru-RU" sz="2400" dirty="0" smtClean="0"/>
              <a:t>exchange.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16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35496" y="5074182"/>
            <a:ext cx="8893414" cy="558753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536" y="1910"/>
              <a:ext cx="2736" cy="27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gray">
            <a:xfrm>
              <a:off x="1701" y="1942"/>
              <a:ext cx="2559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smtClean="0"/>
                <a:t>Control of delivery weight</a:t>
              </a:r>
              <a:r>
                <a:rPr lang="ru-RU" sz="1400" b="1" dirty="0" smtClean="0"/>
                <a:t>: </a:t>
              </a:r>
              <a:r>
                <a:rPr lang="en-US" sz="1400" b="1" dirty="0"/>
                <a:t>weekly and </a:t>
              </a:r>
              <a:r>
                <a:rPr lang="en-US" sz="1400" b="1" dirty="0" smtClean="0"/>
                <a:t>monthly</a:t>
              </a:r>
              <a:endParaRPr lang="ru-RU" sz="1400" b="1" dirty="0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8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35496" y="4426110"/>
            <a:ext cx="8893414" cy="590255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34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smtClean="0">
                  <a:solidFill>
                    <a:srgbClr val="000000"/>
                  </a:solidFill>
                </a:rPr>
                <a:t>Control of orders and short deliveries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7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71199" y="3201974"/>
            <a:ext cx="8820150" cy="590255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8" name="AutoShape 5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39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smtClean="0">
                  <a:solidFill>
                    <a:srgbClr val="000000"/>
                  </a:solidFill>
                </a:rPr>
                <a:t>Estimation of the delivery`s discipline 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5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oup 4"/>
          <p:cNvGrpSpPr>
            <a:grpSpLocks/>
          </p:cNvGrpSpPr>
          <p:nvPr/>
        </p:nvGrpSpPr>
        <p:grpSpPr bwMode="auto">
          <a:xfrm>
            <a:off x="35496" y="3850046"/>
            <a:ext cx="8832005" cy="516168"/>
            <a:chOff x="1292" y="1827"/>
            <a:chExt cx="2980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3" name="AutoShape 5"/>
            <p:cNvSpPr>
              <a:spLocks noChangeArrowheads="1"/>
            </p:cNvSpPr>
            <p:nvPr/>
          </p:nvSpPr>
          <p:spPr bwMode="gray">
            <a:xfrm>
              <a:off x="1536" y="1889"/>
              <a:ext cx="2736" cy="330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44" name="Text Box 7"/>
            <p:cNvSpPr txBox="1">
              <a:spLocks noChangeArrowheads="1"/>
            </p:cNvSpPr>
            <p:nvPr/>
          </p:nvSpPr>
          <p:spPr bwMode="gray">
            <a:xfrm>
              <a:off x="1647" y="1942"/>
              <a:ext cx="2617" cy="25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smtClean="0">
                  <a:solidFill>
                    <a:srgbClr val="000000"/>
                  </a:solidFill>
                </a:rPr>
                <a:t>Estimation </a:t>
              </a:r>
              <a:r>
                <a:rPr lang="en-US" sz="1400" b="1" dirty="0">
                  <a:solidFill>
                    <a:srgbClr val="000000"/>
                  </a:solidFill>
                </a:rPr>
                <a:t>of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goods quality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: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list of claims</a:t>
              </a:r>
              <a:r>
                <a:rPr lang="ru-RU" sz="1400" b="1" dirty="0" smtClean="0">
                  <a:solidFill>
                    <a:srgbClr val="000000"/>
                  </a:solidFill>
                </a:rPr>
                <a:t>, </a:t>
              </a:r>
              <a:r>
                <a:rPr lang="en-US" sz="1400" b="1" dirty="0" smtClean="0">
                  <a:solidFill>
                    <a:srgbClr val="000000"/>
                  </a:solidFill>
                </a:rPr>
                <a:t>6 sigma rating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1292" y="1827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46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5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6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5496" y="836712"/>
            <a:ext cx="8820150" cy="590255"/>
            <a:chOff x="117952" y="2296586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8" name="Group 4"/>
            <p:cNvGrpSpPr>
              <a:grpSpLocks/>
            </p:cNvGrpSpPr>
            <p:nvPr/>
          </p:nvGrpSpPr>
          <p:grpSpPr bwMode="auto">
            <a:xfrm>
              <a:off x="117952" y="2296586"/>
              <a:ext cx="8820150" cy="590255"/>
              <a:chOff x="1296" y="1824"/>
              <a:chExt cx="2976" cy="432"/>
            </a:xfrm>
            <a:grpFill/>
          </p:grpSpPr>
          <p:sp>
            <p:nvSpPr>
              <p:cNvPr id="50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49" name="Прямоугольник 2"/>
            <p:cNvSpPr>
              <a:spLocks noChangeArrowheads="1"/>
            </p:cNvSpPr>
            <p:nvPr/>
          </p:nvSpPr>
          <p:spPr bwMode="auto">
            <a:xfrm>
              <a:off x="1316038" y="2420938"/>
              <a:ext cx="6784975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 dirty="0" smtClean="0"/>
                <a:t>Actual and normative stock of goods at depots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496" y="2005152"/>
            <a:ext cx="8820150" cy="590255"/>
            <a:chOff x="117952" y="2910753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54" name="Group 4"/>
            <p:cNvGrpSpPr>
              <a:grpSpLocks/>
            </p:cNvGrpSpPr>
            <p:nvPr/>
          </p:nvGrpSpPr>
          <p:grpSpPr bwMode="auto">
            <a:xfrm>
              <a:off x="117952" y="2910753"/>
              <a:ext cx="8820150" cy="590255"/>
              <a:chOff x="1296" y="1824"/>
              <a:chExt cx="2976" cy="432"/>
            </a:xfrm>
            <a:grpFill/>
          </p:grpSpPr>
          <p:sp>
            <p:nvSpPr>
              <p:cNvPr id="56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57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58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3</a:t>
                </a:r>
              </a:p>
            </p:txBody>
          </p:sp>
        </p:grpSp>
        <p:sp>
          <p:nvSpPr>
            <p:cNvPr id="55" name="Прямоугольник 3"/>
            <p:cNvSpPr>
              <a:spLocks noChangeArrowheads="1"/>
            </p:cNvSpPr>
            <p:nvPr/>
          </p:nvSpPr>
          <p:spPr bwMode="auto">
            <a:xfrm>
              <a:off x="1220470" y="3080055"/>
              <a:ext cx="7707630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Sales forecast for the Clients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5496" y="6253624"/>
            <a:ext cx="8929117" cy="590255"/>
            <a:chOff x="117952" y="2296586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61" name="Group 4"/>
            <p:cNvGrpSpPr>
              <a:grpSpLocks/>
            </p:cNvGrpSpPr>
            <p:nvPr/>
          </p:nvGrpSpPr>
          <p:grpSpPr bwMode="auto">
            <a:xfrm>
              <a:off x="117952" y="2296586"/>
              <a:ext cx="8820150" cy="590255"/>
              <a:chOff x="1296" y="1824"/>
              <a:chExt cx="2976" cy="432"/>
            </a:xfrm>
            <a:grpFill/>
          </p:grpSpPr>
          <p:sp>
            <p:nvSpPr>
              <p:cNvPr id="63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64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65" name="Text Box 8"/>
              <p:cNvSpPr txBox="1">
                <a:spLocks noChangeArrowheads="1"/>
              </p:cNvSpPr>
              <p:nvPr/>
            </p:nvSpPr>
            <p:spPr bwMode="gray">
              <a:xfrm>
                <a:off x="1411" y="1921"/>
                <a:ext cx="13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10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2" name="Прямоугольник 2"/>
            <p:cNvSpPr>
              <a:spLocks noChangeArrowheads="1"/>
            </p:cNvSpPr>
            <p:nvPr/>
          </p:nvSpPr>
          <p:spPr bwMode="auto">
            <a:xfrm>
              <a:off x="1137989" y="2420938"/>
              <a:ext cx="7764846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General report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about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main indicators fulfilment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of system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performance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4"/>
          <p:cNvGrpSpPr>
            <a:grpSpLocks/>
          </p:cNvGrpSpPr>
          <p:nvPr/>
        </p:nvGrpSpPr>
        <p:grpSpPr bwMode="auto">
          <a:xfrm>
            <a:off x="46673" y="5673389"/>
            <a:ext cx="8904551" cy="558753"/>
            <a:chOff x="1296" y="1824"/>
            <a:chExt cx="2976" cy="4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7" name="AutoShape 5"/>
            <p:cNvSpPr>
              <a:spLocks noChangeArrowheads="1"/>
            </p:cNvSpPr>
            <p:nvPr/>
          </p:nvSpPr>
          <p:spPr bwMode="gray">
            <a:xfrm>
              <a:off x="1536" y="1910"/>
              <a:ext cx="2736" cy="277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9190" dir="238833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68" name="AutoShape 6"/>
            <p:cNvSpPr>
              <a:spLocks noChangeArrowheads="1"/>
            </p:cNvSpPr>
            <p:nvPr/>
          </p:nvSpPr>
          <p:spPr bwMode="gray">
            <a:xfrm>
              <a:off x="1296" y="1824"/>
              <a:ext cx="384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2212194" algn="ctr" rotWithShape="0">
                      <a:srgbClr val="33333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400"/>
            </a:p>
          </p:txBody>
        </p:sp>
        <p:sp>
          <p:nvSpPr>
            <p:cNvPr id="69" name="Text Box 7"/>
            <p:cNvSpPr txBox="1">
              <a:spLocks noChangeArrowheads="1"/>
            </p:cNvSpPr>
            <p:nvPr/>
          </p:nvSpPr>
          <p:spPr bwMode="gray">
            <a:xfrm>
              <a:off x="1701" y="1942"/>
              <a:ext cx="2559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400" b="1" dirty="0" smtClean="0"/>
                <a:t>VIP report</a:t>
              </a:r>
              <a:r>
                <a:rPr lang="ru-RU" sz="1400" b="1" dirty="0" smtClean="0"/>
                <a:t> – </a:t>
              </a:r>
              <a:r>
                <a:rPr lang="en-US" sz="1400" b="1" dirty="0" smtClean="0"/>
                <a:t>sales to the Clients</a:t>
              </a:r>
              <a:endParaRPr lang="ru-RU" sz="1400" b="1" dirty="0"/>
            </a:p>
          </p:txBody>
        </p:sp>
        <p:sp>
          <p:nvSpPr>
            <p:cNvPr id="70" name="Text Box 8"/>
            <p:cNvSpPr txBox="1">
              <a:spLocks noChangeArrowheads="1"/>
            </p:cNvSpPr>
            <p:nvPr/>
          </p:nvSpPr>
          <p:spPr bwMode="gray">
            <a:xfrm>
              <a:off x="1428" y="1910"/>
              <a:ext cx="108" cy="23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9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-6296" y="408678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/>
              <a:t>Т</a:t>
            </a:r>
            <a:r>
              <a:rPr lang="en-US" sz="2400" dirty="0"/>
              <a:t>B</a:t>
            </a:r>
            <a:r>
              <a:rPr lang="ru-RU" sz="2400" dirty="0" smtClean="0"/>
              <a:t>М-</a:t>
            </a:r>
            <a:r>
              <a:rPr lang="en-US" sz="2400" dirty="0" smtClean="0"/>
              <a:t>Logicon</a:t>
            </a:r>
            <a:r>
              <a:rPr lang="ru-RU" sz="2400" dirty="0" smtClean="0"/>
              <a:t>.</a:t>
            </a:r>
            <a:r>
              <a:rPr lang="ru-RU" sz="2400" dirty="0">
                <a:solidFill>
                  <a:srgbClr val="008080"/>
                </a:solidFill>
                <a:latin typeface="Arial Black" pitchFamily="34" charset="0"/>
              </a:rPr>
              <a:t> </a:t>
            </a:r>
            <a:r>
              <a:rPr lang="en-US" altLang="ru-RU" sz="2400" dirty="0"/>
              <a:t>Information </a:t>
            </a:r>
            <a:r>
              <a:rPr lang="en-US" altLang="ru-RU" sz="2400" dirty="0" smtClean="0"/>
              <a:t>exchange.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35496" y="1413647"/>
            <a:ext cx="8820150" cy="590255"/>
            <a:chOff x="117952" y="2296586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79" name="Group 4"/>
            <p:cNvGrpSpPr>
              <a:grpSpLocks/>
            </p:cNvGrpSpPr>
            <p:nvPr/>
          </p:nvGrpSpPr>
          <p:grpSpPr bwMode="auto">
            <a:xfrm>
              <a:off x="117952" y="2296586"/>
              <a:ext cx="8820150" cy="590255"/>
              <a:chOff x="1296" y="1824"/>
              <a:chExt cx="2976" cy="432"/>
            </a:xfrm>
            <a:grpFill/>
          </p:grpSpPr>
          <p:sp>
            <p:nvSpPr>
              <p:cNvPr id="81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82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 dirty="0"/>
              </a:p>
            </p:txBody>
          </p:sp>
          <p:sp>
            <p:nvSpPr>
              <p:cNvPr id="83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2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0" name="Прямоугольник 2"/>
            <p:cNvSpPr>
              <a:spLocks noChangeArrowheads="1"/>
            </p:cNvSpPr>
            <p:nvPr/>
          </p:nvSpPr>
          <p:spPr bwMode="auto">
            <a:xfrm>
              <a:off x="1316038" y="2420938"/>
              <a:ext cx="6784975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b="1" dirty="0" smtClean="0"/>
                <a:t>Calculation of the actual demands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5496" y="2595407"/>
            <a:ext cx="8820150" cy="590255"/>
            <a:chOff x="117952" y="2910753"/>
            <a:chExt cx="8820150" cy="5902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85" name="Group 4"/>
            <p:cNvGrpSpPr>
              <a:grpSpLocks/>
            </p:cNvGrpSpPr>
            <p:nvPr/>
          </p:nvGrpSpPr>
          <p:grpSpPr bwMode="auto">
            <a:xfrm>
              <a:off x="117952" y="2910753"/>
              <a:ext cx="8820150" cy="590255"/>
              <a:chOff x="1296" y="1824"/>
              <a:chExt cx="2976" cy="432"/>
            </a:xfrm>
            <a:grpFill/>
          </p:grpSpPr>
          <p:sp>
            <p:nvSpPr>
              <p:cNvPr id="87" name="AutoShape 5"/>
              <p:cNvSpPr>
                <a:spLocks noChangeArrowheads="1"/>
              </p:cNvSpPr>
              <p:nvPr/>
            </p:nvSpPr>
            <p:spPr bwMode="gray">
              <a:xfrm>
                <a:off x="1536" y="1899"/>
                <a:ext cx="2736" cy="288"/>
              </a:xfrm>
              <a:prstGeom prst="roundRect">
                <a:avLst>
                  <a:gd name="adj" fmla="val 16667"/>
                </a:avLst>
              </a:prstGeom>
              <a:grp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99190" dir="238833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88" name="AutoShape 6"/>
              <p:cNvSpPr>
                <a:spLocks noChangeArrowheads="1"/>
              </p:cNvSpPr>
              <p:nvPr/>
            </p:nvSpPr>
            <p:spPr bwMode="gray">
              <a:xfrm>
                <a:off x="1296" y="1824"/>
                <a:ext cx="384" cy="432"/>
              </a:xfrm>
              <a:prstGeom prst="diamond">
                <a:avLst/>
              </a:prstGeom>
              <a:grpFill/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63500" dir="2212194" algn="ctr" rotWithShape="0">
                        <a:srgbClr val="333333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 sz="1400"/>
              </a:p>
            </p:txBody>
          </p:sp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gray">
              <a:xfrm>
                <a:off x="1428" y="1910"/>
                <a:ext cx="108" cy="22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92457" dir="9843276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4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6" name="Прямоугольник 3"/>
            <p:cNvSpPr>
              <a:spLocks noChangeArrowheads="1"/>
            </p:cNvSpPr>
            <p:nvPr/>
          </p:nvSpPr>
          <p:spPr bwMode="auto">
            <a:xfrm>
              <a:off x="1220470" y="3080055"/>
              <a:ext cx="7707630" cy="3077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Purchases modeling 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3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0" y="1124744"/>
            <a:ext cx="9099390" cy="3555202"/>
          </a:xfrm>
          <a:prstGeom prst="rect">
            <a:avLst/>
          </a:prstGeom>
        </p:spPr>
      </p:pic>
      <p:sp>
        <p:nvSpPr>
          <p:cNvPr id="11" name="Прямоугольная выноска 10"/>
          <p:cNvSpPr/>
          <p:nvPr/>
        </p:nvSpPr>
        <p:spPr>
          <a:xfrm>
            <a:off x="25340" y="3140968"/>
            <a:ext cx="1934844" cy="1674186"/>
          </a:xfrm>
          <a:prstGeom prst="wedgeRectCallout">
            <a:avLst>
              <a:gd name="adj1" fmla="val 78341"/>
              <a:gd name="adj2" fmla="val -150865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5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ctr">
              <a:defRPr/>
            </a:pPr>
            <a:r>
              <a:rPr lang="ru-RU" sz="105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145 </a:t>
            </a:r>
            <a:r>
              <a:rPr lang="en-US" sz="105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of </a:t>
            </a:r>
            <a:r>
              <a:rPr lang="en-US" sz="105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producers are included in the system </a:t>
            </a:r>
            <a:endParaRPr lang="ru-RU" sz="105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640559" y="3132855"/>
            <a:ext cx="1931441" cy="1674186"/>
          </a:xfrm>
          <a:prstGeom prst="wedgeRectCallout">
            <a:avLst>
              <a:gd name="adj1" fmla="val 90322"/>
              <a:gd name="adj2" fmla="val -154205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105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 Т</a:t>
            </a:r>
            <a:r>
              <a:rPr lang="en-US" sz="105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B</a:t>
            </a:r>
            <a:r>
              <a:rPr lang="ru-RU" sz="105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М</a:t>
            </a:r>
            <a:r>
              <a:rPr lang="en-US" sz="105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`s </a:t>
            </a:r>
            <a:r>
              <a:rPr lang="en-US" sz="105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divisions and   </a:t>
            </a:r>
            <a:r>
              <a:rPr lang="en-US" sz="105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subsidiaries are included in the system</a:t>
            </a:r>
            <a:endParaRPr lang="ru-RU" sz="105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444208" y="3132855"/>
            <a:ext cx="1931441" cy="1668748"/>
          </a:xfrm>
          <a:prstGeom prst="wedgeRectCallout">
            <a:avLst>
              <a:gd name="adj1" fmla="val -15423"/>
              <a:gd name="adj2" fmla="val -127009"/>
            </a:avLst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8000">
                <a:srgbClr val="BBE0E3">
                  <a:shade val="67500"/>
                  <a:satMod val="115000"/>
                </a:srgb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90500" h="190500"/>
            <a:bevelB w="190500" h="190500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05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The system includes </a:t>
            </a:r>
            <a:r>
              <a:rPr lang="en-US" sz="105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16 </a:t>
            </a:r>
            <a:r>
              <a:rPr lang="en-US" sz="1050" b="1" kern="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report </a:t>
            </a:r>
            <a:r>
              <a:rPr lang="en-US" sz="1050" b="1" kern="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forms</a:t>
            </a:r>
            <a:endParaRPr lang="ru-RU" sz="1050" b="1" kern="0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7177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ТБМ 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Main </a:t>
            </a:r>
            <a:r>
              <a:rPr lang="en-US" sz="2400" dirty="0" smtClean="0">
                <a:solidFill>
                  <a:schemeClr val="bg1"/>
                </a:solidFill>
              </a:rPr>
              <a:t>interface.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4166" y="6210246"/>
            <a:ext cx="8785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You can see the factual stock of TBM`s warehouses due to each supply </a:t>
            </a:r>
            <a:r>
              <a:rPr lang="en-US" alt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chain</a:t>
            </a:r>
            <a:endParaRPr lang="en-US" altLang="ru-RU" sz="1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508104" y="3278620"/>
            <a:ext cx="1008112" cy="942468"/>
            <a:chOff x="5292080" y="3296736"/>
            <a:chExt cx="1008112" cy="887339"/>
          </a:xfrm>
          <a:solidFill>
            <a:schemeClr val="accent1">
              <a:lumMod val="75000"/>
              <a:alpha val="70000"/>
            </a:schemeClr>
          </a:solidFill>
        </p:grpSpPr>
        <p:sp>
          <p:nvSpPr>
            <p:cNvPr id="6" name="Стрелка вниз 5"/>
            <p:cNvSpPr/>
            <p:nvPr/>
          </p:nvSpPr>
          <p:spPr>
            <a:xfrm>
              <a:off x="5724128" y="3599950"/>
              <a:ext cx="144016" cy="584125"/>
            </a:xfrm>
            <a:prstGeom prst="downArrow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>
              <a:off x="5292080" y="3296736"/>
              <a:ext cx="1008112" cy="292062"/>
            </a:xfrm>
            <a:prstGeom prst="flowChartProcess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7073"/>
            <a:ext cx="9108504" cy="2591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285" y="2399201"/>
            <a:ext cx="1919475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5" name="Text Box 5"/>
          <p:cNvSpPr txBox="1">
            <a:spLocks noChangeArrowheads="1"/>
          </p:cNvSpPr>
          <p:nvPr/>
        </p:nvSpPr>
        <p:spPr bwMode="auto">
          <a:xfrm>
            <a:off x="215899" y="6318538"/>
            <a:ext cx="8785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ragmaticaCT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ragmaticaCTT" pitchFamily="34" charset="0"/>
              </a:defRPr>
            </a:lvl9pPr>
          </a:lstStyle>
          <a:p>
            <a:pPr algn="ctr" eaLnBrk="1" hangingPunct="1">
              <a:buClr>
                <a:srgbClr val="008080"/>
              </a:buClr>
            </a:pPr>
            <a:r>
              <a:rPr lang="en-US" altLang="ru-RU" sz="16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Every field contains important info about the state of TBM`s logistic system </a:t>
            </a: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8754"/>
            <a:ext cx="9144000" cy="4385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</a:t>
            </a:r>
            <a:r>
              <a:rPr lang="en-US" sz="2400" dirty="0" smtClean="0">
                <a:solidFill>
                  <a:schemeClr val="bg1"/>
                </a:solidFill>
              </a:rPr>
              <a:t>B</a:t>
            </a:r>
            <a:r>
              <a:rPr lang="ru-RU" sz="2400" dirty="0" smtClean="0">
                <a:solidFill>
                  <a:schemeClr val="bg1"/>
                </a:solidFill>
              </a:rPr>
              <a:t>М </a:t>
            </a:r>
            <a:r>
              <a:rPr lang="ru-RU" sz="2400" dirty="0">
                <a:solidFill>
                  <a:schemeClr val="bg1"/>
                </a:solidFill>
              </a:rPr>
              <a:t>-</a:t>
            </a:r>
            <a:r>
              <a:rPr lang="en-US" sz="2400" dirty="0">
                <a:solidFill>
                  <a:schemeClr val="bg1"/>
                </a:solidFill>
              </a:rPr>
              <a:t> Logicon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Calculation of the actual needs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788" y="2399201"/>
            <a:ext cx="1655847" cy="1525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952" y="2389753"/>
            <a:ext cx="1589924" cy="1506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1282657" y="4203475"/>
            <a:ext cx="7056784" cy="1800201"/>
            <a:chOff x="1403648" y="4221090"/>
            <a:chExt cx="7056784" cy="180020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1403648" y="4221090"/>
              <a:ext cx="7056784" cy="1800201"/>
              <a:chOff x="1403648" y="4221088"/>
              <a:chExt cx="7056784" cy="1728192"/>
            </a:xfrm>
          </p:grpSpPr>
          <p:sp>
            <p:nvSpPr>
              <p:cNvPr id="4" name="Блок-схема: процесс 3"/>
              <p:cNvSpPr/>
              <p:nvPr/>
            </p:nvSpPr>
            <p:spPr>
              <a:xfrm>
                <a:off x="1403648" y="4221088"/>
                <a:ext cx="7056784" cy="1728192"/>
              </a:xfrm>
              <a:prstGeom prst="flowChartProcess">
                <a:avLst/>
              </a:prstGeom>
              <a:solidFill>
                <a:schemeClr val="accent1">
                  <a:lumMod val="75000"/>
                  <a:alpha val="43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3059832" y="5696189"/>
                <a:ext cx="4063940" cy="2160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Sales forecast to the Clients</a:t>
                </a:r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7175" y="4267635"/>
              <a:ext cx="6909730" cy="143342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2717 -3.7037E-6 C -0.39358 -3.7037E-6 -0.54323 0.08334 -0.54323 0.15116 L -0.54323 0.30255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0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-0.00208 L -0.13837 -0.00208 C -0.21163 -0.00208 -0.29983 0.0831 -0.29983 0.15278 L -0.29983 0.30764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63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0585 -1.85185E-6 C -0.08472 -1.85185E-6 -0.11701 0.08658 -0.11701 0.15718 L -0.11701 0.3148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6413</TotalTime>
  <Words>1094</Words>
  <Application>Microsoft Office PowerPoint</Application>
  <PresentationFormat>Экран (4:3)</PresentationFormat>
  <Paragraphs>224</Paragraphs>
  <Slides>24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8" baseType="lpstr">
      <vt:lpstr>Arial Unicode MS</vt:lpstr>
      <vt:lpstr>Arial</vt:lpstr>
      <vt:lpstr>Arial Black</vt:lpstr>
      <vt:lpstr>Arial Narrow</vt:lpstr>
      <vt:lpstr>Calibri</vt:lpstr>
      <vt:lpstr>Calibri Light</vt:lpstr>
      <vt:lpstr>Corbel</vt:lpstr>
      <vt:lpstr>PragmaticaCTT</vt:lpstr>
      <vt:lpstr>Verdana</vt:lpstr>
      <vt:lpstr>Wingdings</vt:lpstr>
      <vt:lpstr>office theme</vt:lpstr>
      <vt:lpstr>Параллакс</vt:lpstr>
      <vt:lpstr>1_Параллакс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spitsina</dc:creator>
  <cp:lastModifiedBy>Карнаухова Светлана Николаевна</cp:lastModifiedBy>
  <cp:revision>357</cp:revision>
  <cp:lastPrinted>2014-06-24T10:55:02Z</cp:lastPrinted>
  <dcterms:created xsi:type="dcterms:W3CDTF">2009-08-12T07:39:37Z</dcterms:created>
  <dcterms:modified xsi:type="dcterms:W3CDTF">2014-07-21T07:13:15Z</dcterms:modified>
</cp:coreProperties>
</file>